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882"/>
  </p:normalViewPr>
  <p:slideViewPr>
    <p:cSldViewPr snapToGrid="0" snapToObjects="1" showGuides="1">
      <p:cViewPr varScale="1">
        <p:scale>
          <a:sx n="104" d="100"/>
          <a:sy n="104" d="100"/>
        </p:scale>
        <p:origin x="232" y="7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BB701B-D56E-4C41-A9E4-31B3D81021B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EF0AD81-8F02-734A-97F5-C906C6C78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67EDA56-2D0D-8740-BD77-233348B65E4F}"/>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10/05/2023</a:t>
            </a:fld>
            <a:endParaRPr lang="fr-FR"/>
          </a:p>
        </p:txBody>
      </p:sp>
      <p:sp>
        <p:nvSpPr>
          <p:cNvPr id="5" name="Espace réservé du pied de page 4">
            <a:extLst>
              <a:ext uri="{FF2B5EF4-FFF2-40B4-BE49-F238E27FC236}">
                <a16:creationId xmlns:a16="http://schemas.microsoft.com/office/drawing/2014/main" id="{EB158872-F4B6-644C-9A00-4CCCC9EC0DB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A4B1633-8F26-A549-9849-A94C95F6E95F}"/>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540397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91450-A403-764D-9813-21DB76E37A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C2DB070-9DBA-294C-9E2B-5A010167FE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5650C95-04A6-9146-BD2E-310D690A6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73A94C3C-B248-654C-939E-7C8CF52AE790}"/>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10/05/2023</a:t>
            </a:fld>
            <a:endParaRPr lang="fr-FR"/>
          </a:p>
        </p:txBody>
      </p:sp>
      <p:sp>
        <p:nvSpPr>
          <p:cNvPr id="6" name="Espace réservé du pied de page 5">
            <a:extLst>
              <a:ext uri="{FF2B5EF4-FFF2-40B4-BE49-F238E27FC236}">
                <a16:creationId xmlns:a16="http://schemas.microsoft.com/office/drawing/2014/main" id="{D9DEDBC3-80EA-CF4A-A3E7-9535406540B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E93A6788-5097-5442-93C5-F9FA39050201}"/>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77370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605D8D-0DB7-174E-AE14-32C770D5832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FD074AD-13AE-1B4C-B560-133A68C71DF2}"/>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1B4FED8-7D1F-C142-860C-86377593D481}"/>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10/05/2023</a:t>
            </a:fld>
            <a:endParaRPr lang="fr-FR"/>
          </a:p>
        </p:txBody>
      </p:sp>
      <p:sp>
        <p:nvSpPr>
          <p:cNvPr id="5" name="Espace réservé du pied de page 4">
            <a:extLst>
              <a:ext uri="{FF2B5EF4-FFF2-40B4-BE49-F238E27FC236}">
                <a16:creationId xmlns:a16="http://schemas.microsoft.com/office/drawing/2014/main" id="{17921082-51FC-D047-868B-681E1DE8990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EB3016A7-6A50-E649-9A11-9CB87DFD2FD3}"/>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98705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0A2EC72-8DA7-3343-8B74-087C7F69975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6213925-CC5E-AA4C-A862-FC113A460395}"/>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2C570FD-9199-274F-8A6C-D5BCD2811E9B}"/>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10/05/2023</a:t>
            </a:fld>
            <a:endParaRPr lang="fr-FR"/>
          </a:p>
        </p:txBody>
      </p:sp>
      <p:sp>
        <p:nvSpPr>
          <p:cNvPr id="5" name="Espace réservé du pied de page 4">
            <a:extLst>
              <a:ext uri="{FF2B5EF4-FFF2-40B4-BE49-F238E27FC236}">
                <a16:creationId xmlns:a16="http://schemas.microsoft.com/office/drawing/2014/main" id="{03FA2B68-EC61-B14D-957A-C73EDAA8923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0536906-AB8B-544C-98E7-71F248D22E00}"/>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53108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5A9C71-FFC7-B54A-BCED-1C5E6F9B85F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B48B4B-E35F-E14A-B502-5386281408B7}"/>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EBB7579-3922-FD4D-A482-AE9209528744}"/>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10/05/2023</a:t>
            </a:fld>
            <a:endParaRPr lang="fr-FR"/>
          </a:p>
        </p:txBody>
      </p:sp>
      <p:sp>
        <p:nvSpPr>
          <p:cNvPr id="5" name="Espace réservé du pied de page 4">
            <a:extLst>
              <a:ext uri="{FF2B5EF4-FFF2-40B4-BE49-F238E27FC236}">
                <a16:creationId xmlns:a16="http://schemas.microsoft.com/office/drawing/2014/main" id="{7E996643-EF1F-5A45-9C16-3C69F216A3C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B2D342B-1FC2-6449-B98E-3C5291C32F1E}"/>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2973502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6677DD-7887-D945-928F-7E8BAF9350A0}"/>
              </a:ext>
            </a:extLst>
          </p:cNvPr>
          <p:cNvSpPr>
            <a:spLocks noGrp="1"/>
          </p:cNvSpPr>
          <p:nvPr>
            <p:ph type="title"/>
          </p:nvPr>
        </p:nvSpPr>
        <p:spPr>
          <a:xfrm>
            <a:off x="831850" y="1051040"/>
            <a:ext cx="10515600" cy="2852737"/>
          </a:xfrm>
        </p:spPr>
        <p:txBody>
          <a:bodyPr anchor="b"/>
          <a:lstStyle>
            <a:lvl1pPr>
              <a:defRPr sz="6000">
                <a:solidFill>
                  <a:schemeClr val="bg1"/>
                </a:solidFill>
              </a:defRPr>
            </a:lvl1pPr>
          </a:lstStyle>
          <a:p>
            <a:r>
              <a:rPr lang="fr-FR" dirty="0"/>
              <a:t>Modifiez le style du titre</a:t>
            </a:r>
          </a:p>
        </p:txBody>
      </p:sp>
      <p:pic>
        <p:nvPicPr>
          <p:cNvPr id="10" name="Image 9">
            <a:extLst>
              <a:ext uri="{FF2B5EF4-FFF2-40B4-BE49-F238E27FC236}">
                <a16:creationId xmlns:a16="http://schemas.microsoft.com/office/drawing/2014/main" id="{19102651-CB74-564F-B9B9-EB716500BC80}"/>
              </a:ext>
            </a:extLst>
          </p:cNvPr>
          <p:cNvPicPr>
            <a:picLocks noChangeAspect="1"/>
          </p:cNvPicPr>
          <p:nvPr userDrawn="1"/>
        </p:nvPicPr>
        <p:blipFill rotWithShape="1">
          <a:blip r:embed="rId2"/>
          <a:srcRect l="-64"/>
          <a:stretch/>
        </p:blipFill>
        <p:spPr>
          <a:xfrm>
            <a:off x="1" y="-101599"/>
            <a:ext cx="12334990" cy="6959600"/>
          </a:xfrm>
          <a:prstGeom prst="rect">
            <a:avLst/>
          </a:prstGeom>
        </p:spPr>
      </p:pic>
    </p:spTree>
    <p:extLst>
      <p:ext uri="{BB962C8B-B14F-4D97-AF65-F5344CB8AC3E}">
        <p14:creationId xmlns:p14="http://schemas.microsoft.com/office/powerpoint/2010/main" val="59642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264CD43-47A0-304E-9E2C-05FB2F41F522}"/>
              </a:ext>
            </a:extLst>
          </p:cNvPr>
          <p:cNvPicPr>
            <a:picLocks noChangeAspect="1"/>
          </p:cNvPicPr>
          <p:nvPr userDrawn="1"/>
        </p:nvPicPr>
        <p:blipFill rotWithShape="1">
          <a:blip r:embed="rId2"/>
          <a:srcRect l="430" t="-208" r="117"/>
          <a:stretch/>
        </p:blipFill>
        <p:spPr>
          <a:xfrm>
            <a:off x="0" y="-101600"/>
            <a:ext cx="12322630" cy="7006209"/>
          </a:xfrm>
          <a:prstGeom prst="rect">
            <a:avLst/>
          </a:prstGeom>
        </p:spPr>
      </p:pic>
    </p:spTree>
    <p:extLst>
      <p:ext uri="{BB962C8B-B14F-4D97-AF65-F5344CB8AC3E}">
        <p14:creationId xmlns:p14="http://schemas.microsoft.com/office/powerpoint/2010/main" val="289328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90520-306F-1C49-AB71-20160CC59A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962DC4-639A-384E-B2B9-CC6D0BAD5AF4}"/>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8CCAAEF4-28B9-9F4C-85A5-0D5B1C3FA2A8}"/>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42CB4931-4EE7-924B-92DD-0A48896E2020}"/>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10/05/2023</a:t>
            </a:fld>
            <a:endParaRPr lang="fr-FR"/>
          </a:p>
        </p:txBody>
      </p:sp>
      <p:sp>
        <p:nvSpPr>
          <p:cNvPr id="6" name="Espace réservé du pied de page 5">
            <a:extLst>
              <a:ext uri="{FF2B5EF4-FFF2-40B4-BE49-F238E27FC236}">
                <a16:creationId xmlns:a16="http://schemas.microsoft.com/office/drawing/2014/main" id="{B2D7046B-DF9F-CA44-AD12-1F6EF3A0F4D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B12DF5AF-99EB-734E-8D9E-F1ACDBBA3BF8}"/>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310668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26584-8A2A-6040-AF11-253D283D865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0637697-D300-B447-9428-559C9C99A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8A75C196-6300-9347-B2E6-5AA25C16530F}"/>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9EBAD87E-F719-184B-A038-17DC19E6BE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777BCDF8-8883-4247-B2D3-1630DE44418E}"/>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C682F912-3EA4-4846-8CDC-C9C23D7BFAEF}"/>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10/05/2023</a:t>
            </a:fld>
            <a:endParaRPr lang="fr-FR"/>
          </a:p>
        </p:txBody>
      </p:sp>
      <p:sp>
        <p:nvSpPr>
          <p:cNvPr id="8" name="Espace réservé du pied de page 7">
            <a:extLst>
              <a:ext uri="{FF2B5EF4-FFF2-40B4-BE49-F238E27FC236}">
                <a16:creationId xmlns:a16="http://schemas.microsoft.com/office/drawing/2014/main" id="{4BE863B2-9E32-114A-8B19-90131B86BF5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F7F414F0-E8E3-6143-B640-996786463E6F}"/>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2653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4FF78-BC19-4646-866B-F9F2B3DB978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9C783F4-C230-7A47-94F2-10A508EEDE09}"/>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10/05/2023</a:t>
            </a:fld>
            <a:endParaRPr lang="fr-FR"/>
          </a:p>
        </p:txBody>
      </p:sp>
      <p:sp>
        <p:nvSpPr>
          <p:cNvPr id="4" name="Espace réservé du pied de page 3">
            <a:extLst>
              <a:ext uri="{FF2B5EF4-FFF2-40B4-BE49-F238E27FC236}">
                <a16:creationId xmlns:a16="http://schemas.microsoft.com/office/drawing/2014/main" id="{EF9A29DA-EB42-F641-B2C8-149DA326137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36FA4FC8-D07D-7849-A151-587D8B27054E}"/>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364758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507A4EC-389C-154E-8613-35B2900DD040}"/>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10/05/2023</a:t>
            </a:fld>
            <a:endParaRPr lang="fr-FR"/>
          </a:p>
        </p:txBody>
      </p:sp>
      <p:sp>
        <p:nvSpPr>
          <p:cNvPr id="3" name="Espace réservé du pied de page 2">
            <a:extLst>
              <a:ext uri="{FF2B5EF4-FFF2-40B4-BE49-F238E27FC236}">
                <a16:creationId xmlns:a16="http://schemas.microsoft.com/office/drawing/2014/main" id="{61B7FE7D-B7A0-3541-B915-DC307A1B35EA}"/>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D0370C84-42DA-024B-9F85-B7F045E51C3D}"/>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56846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F0FC87-757C-0E4B-8C2A-E9341318942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EC63E67-8BBA-3141-A292-A2835C9355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5B260FA4-A4C7-2B47-A498-379915467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84D6903-0E05-7B43-B66B-0E3895ACCDCA}"/>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10/05/2023</a:t>
            </a:fld>
            <a:endParaRPr lang="fr-FR"/>
          </a:p>
        </p:txBody>
      </p:sp>
      <p:sp>
        <p:nvSpPr>
          <p:cNvPr id="6" name="Espace réservé du pied de page 5">
            <a:extLst>
              <a:ext uri="{FF2B5EF4-FFF2-40B4-BE49-F238E27FC236}">
                <a16:creationId xmlns:a16="http://schemas.microsoft.com/office/drawing/2014/main" id="{953DCCF7-D69E-0042-985B-A370B7EE32D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5101F132-84C9-754C-9342-1861069DF714}"/>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3000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EBE12F8-EDE7-4540-8835-A92886ACCCB0}"/>
              </a:ext>
            </a:extLst>
          </p:cNvPr>
          <p:cNvPicPr>
            <a:picLocks noChangeAspect="1"/>
          </p:cNvPicPr>
          <p:nvPr userDrawn="1"/>
        </p:nvPicPr>
        <p:blipFill rotWithShape="1">
          <a:blip r:embed="rId14"/>
          <a:srcRect l="2078" t="4566" r="1368" b="1636"/>
          <a:stretch/>
        </p:blipFill>
        <p:spPr>
          <a:xfrm>
            <a:off x="8240937" y="0"/>
            <a:ext cx="4067177" cy="6858000"/>
          </a:xfrm>
          <a:prstGeom prst="rect">
            <a:avLst/>
          </a:prstGeom>
        </p:spPr>
      </p:pic>
      <p:sp>
        <p:nvSpPr>
          <p:cNvPr id="2" name="Espace réservé du titre 1">
            <a:extLst>
              <a:ext uri="{FF2B5EF4-FFF2-40B4-BE49-F238E27FC236}">
                <a16:creationId xmlns:a16="http://schemas.microsoft.com/office/drawing/2014/main" id="{EA0285DA-743C-8448-A22E-64B14189C1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0809212D-45BD-A948-AA95-0CDDDA5A64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76D9EB6B-D970-1340-92C8-C630F7DFDA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7C0AA-A524-5241-B610-A524DDF73842}" type="slidenum">
              <a:rPr lang="fr-FR" smtClean="0"/>
              <a:t>‹N°›</a:t>
            </a:fld>
            <a:endParaRPr lang="fr-FR"/>
          </a:p>
        </p:txBody>
      </p:sp>
      <p:sp>
        <p:nvSpPr>
          <p:cNvPr id="9" name="Rectangle 8">
            <a:extLst>
              <a:ext uri="{FF2B5EF4-FFF2-40B4-BE49-F238E27FC236}">
                <a16:creationId xmlns:a16="http://schemas.microsoft.com/office/drawing/2014/main" id="{699D40A9-95AE-5443-B31A-740652DB83DD}"/>
              </a:ext>
            </a:extLst>
          </p:cNvPr>
          <p:cNvSpPr/>
          <p:nvPr userDrawn="1"/>
        </p:nvSpPr>
        <p:spPr>
          <a:xfrm>
            <a:off x="0" y="0"/>
            <a:ext cx="5660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1736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02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Autofit/>
          </a:bodyPr>
          <a:lstStyle/>
          <a:p>
            <a:r>
              <a:rPr lang="fr-FR" sz="2400" dirty="0"/>
              <a:t>Ko</a:t>
            </a:r>
            <a:r>
              <a:rPr lang="hr-BA" sz="2400" dirty="0"/>
              <a:t>ju politiku</a:t>
            </a:r>
            <a:r>
              <a:rPr lang="fr-FR" sz="2400" dirty="0"/>
              <a:t> </a:t>
            </a:r>
            <a:r>
              <a:rPr lang="fr-FR" sz="2400" dirty="0" err="1"/>
              <a:t>grad</a:t>
            </a:r>
            <a:r>
              <a:rPr lang="fr-FR" sz="2400" dirty="0"/>
              <a:t> i op</a:t>
            </a:r>
            <a:r>
              <a:rPr lang="hr-BA" sz="2400" dirty="0"/>
              <a:t>ština primjenjuju u razvoju </a:t>
            </a:r>
            <a:r>
              <a:rPr lang="en-US" sz="2400" dirty="0"/>
              <a:t>“</a:t>
            </a:r>
            <a:r>
              <a:rPr lang="hr-BA" sz="2400" dirty="0"/>
              <a:t>zajedničkog života u miru</a:t>
            </a:r>
            <a:r>
              <a:rPr lang="en-US" sz="2400" dirty="0"/>
              <a:t>”</a:t>
            </a:r>
            <a:r>
              <a:rPr lang="fr-FR" sz="2400" dirty="0"/>
              <a:t>?</a:t>
            </a:r>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32500" lnSpcReduction="20000"/>
          </a:bodyPr>
          <a:lstStyle/>
          <a:p>
            <a:pPr algn="just">
              <a:lnSpc>
                <a:spcPct val="120000"/>
              </a:lnSpc>
            </a:pPr>
            <a:r>
              <a:rPr lang="bs-Latn-BA" sz="4500" dirty="0">
                <a:latin typeface="Times New Roman" panose="02020603050405020304" pitchFamily="18" charset="0"/>
                <a:ea typeface="Calibri" panose="020F0502020204030204" pitchFamily="34" charset="0"/>
                <a:cs typeface="Times New Roman" panose="02020603050405020304" pitchFamily="18" charset="0"/>
              </a:rPr>
              <a:t>Današnje</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bs-Latn-BA" sz="4500" dirty="0">
                <a:latin typeface="Times New Roman" panose="02020603050405020304" pitchFamily="18" charset="0"/>
                <a:ea typeface="Calibri" panose="020F0502020204030204" pitchFamily="34" charset="0"/>
                <a:cs typeface="Times New Roman" panose="02020603050405020304" pitchFamily="18" charset="0"/>
              </a:rPr>
              <a:t>Sarajevo i pored brojnih otežavajućih okolnosti, je izuzetno dinamičan i aktivan grad koji svoje potencijale i resurse nastoji na najbolji mogući način iskoristiti, na dobrobit svojih građanki i građana.</a:t>
            </a:r>
            <a:endParaRPr lang="en-GB" sz="4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Grad Sarajevo </a:t>
            </a:r>
            <a:r>
              <a:rPr lang="hr-BA" sz="4500" dirty="0">
                <a:effectLst/>
                <a:latin typeface="Times New Roman" panose="02020603050405020304" pitchFamily="18" charset="0"/>
                <a:ea typeface="Calibri" panose="020F0502020204030204" pitchFamily="34" charset="0"/>
                <a:cs typeface="Times New Roman" panose="02020603050405020304" pitchFamily="18" charset="0"/>
              </a:rPr>
              <a:t>podržava </a:t>
            </a:r>
            <a:r>
              <a:rPr lang="en-GB" sz="4500" dirty="0" err="1">
                <a:effectLst/>
                <a:latin typeface="Times New Roman" panose="02020603050405020304" pitchFamily="18" charset="0"/>
                <a:ea typeface="Calibri" panose="020F0502020204030204" pitchFamily="34" charset="0"/>
                <a:cs typeface="Times New Roman" panose="02020603050405020304" pitchFamily="18" charset="0"/>
              </a:rPr>
              <a:t>projekte</a:t>
            </a: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effectLst/>
                <a:latin typeface="Times New Roman" panose="02020603050405020304" pitchFamily="18" charset="0"/>
                <a:ea typeface="Calibri" panose="020F0502020204030204" pitchFamily="34" charset="0"/>
                <a:cs typeface="Times New Roman" panose="02020603050405020304" pitchFamily="18" charset="0"/>
              </a:rPr>
              <a:t>organizacija</a:t>
            </a: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effectLst/>
                <a:latin typeface="Times New Roman" panose="02020603050405020304" pitchFamily="18" charset="0"/>
                <a:ea typeface="Calibri" panose="020F0502020204030204" pitchFamily="34" charset="0"/>
                <a:cs typeface="Times New Roman" panose="02020603050405020304" pitchFamily="18" charset="0"/>
              </a:rPr>
              <a:t>civilnog</a:t>
            </a: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effectLst/>
                <a:latin typeface="Times New Roman" panose="02020603050405020304" pitchFamily="18" charset="0"/>
                <a:ea typeface="Calibri" panose="020F0502020204030204" pitchFamily="34" charset="0"/>
                <a:cs typeface="Times New Roman" panose="02020603050405020304" pitchFamily="18" charset="0"/>
              </a:rPr>
              <a:t>društva</a:t>
            </a:r>
            <a:r>
              <a:rPr lang="hr-BA" sz="4500" dirty="0">
                <a:effectLst/>
                <a:latin typeface="Times New Roman" panose="02020603050405020304" pitchFamily="18" charset="0"/>
                <a:ea typeface="Calibri" panose="020F0502020204030204" pitchFamily="34" charset="0"/>
                <a:cs typeface="Times New Roman" panose="02020603050405020304" pitchFamily="18" charset="0"/>
              </a:rPr>
              <a:t> koje imaju za cilj promociju tolerancije, inkluzije, nenasilja i ravnopravnosti,</a:t>
            </a: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500" dirty="0">
                <a:latin typeface="Times New Roman" panose="02020603050405020304" pitchFamily="18" charset="0"/>
                <a:ea typeface="Calibri" panose="020F0502020204030204" pitchFamily="34" charset="0"/>
                <a:cs typeface="Times New Roman" panose="02020603050405020304" pitchFamily="18" charset="0"/>
              </a:rPr>
              <a:t>rad </a:t>
            </a:r>
            <a:r>
              <a:rPr lang="en-GB" sz="4500" dirty="0" err="1">
                <a:latin typeface="Times New Roman" panose="02020603050405020304" pitchFamily="18" charset="0"/>
                <a:ea typeface="Calibri" panose="020F0502020204030204" pitchFamily="34" charset="0"/>
                <a:cs typeface="Times New Roman" panose="02020603050405020304" pitchFamily="18" charset="0"/>
              </a:rPr>
              <a:t>nacionalnih</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latin typeface="Times New Roman" panose="02020603050405020304" pitchFamily="18" charset="0"/>
                <a:ea typeface="Calibri" panose="020F0502020204030204" pitchFamily="34" charset="0"/>
                <a:cs typeface="Times New Roman" panose="02020603050405020304" pitchFamily="18" charset="0"/>
              </a:rPr>
              <a:t>udruženja</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latin typeface="Times New Roman" panose="02020603050405020304" pitchFamily="18" charset="0"/>
                <a:ea typeface="Calibri" panose="020F0502020204030204" pitchFamily="34" charset="0"/>
                <a:cs typeface="Times New Roman" panose="02020603050405020304" pitchFamily="18" charset="0"/>
              </a:rPr>
              <a:t>i</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latin typeface="Times New Roman" panose="02020603050405020304" pitchFamily="18" charset="0"/>
                <a:ea typeface="Calibri" panose="020F0502020204030204" pitchFamily="34" charset="0"/>
                <a:cs typeface="Times New Roman" panose="02020603050405020304" pitchFamily="18" charset="0"/>
              </a:rPr>
              <a:t>vjerskih</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latin typeface="Times New Roman" panose="02020603050405020304" pitchFamily="18" charset="0"/>
                <a:ea typeface="Calibri" panose="020F0502020204030204" pitchFamily="34" charset="0"/>
                <a:cs typeface="Times New Roman" panose="02020603050405020304" pitchFamily="18" charset="0"/>
              </a:rPr>
              <a:t>zajednica</a:t>
            </a:r>
            <a:r>
              <a:rPr lang="hr-BA" sz="4500" dirty="0">
                <a:latin typeface="Times New Roman" panose="02020603050405020304" pitchFamily="18" charset="0"/>
                <a:ea typeface="Calibri" panose="020F0502020204030204" pitchFamily="34" charset="0"/>
                <a:cs typeface="Times New Roman" panose="02020603050405020304" pitchFamily="18" charset="0"/>
              </a:rPr>
              <a:t>. </a:t>
            </a:r>
            <a:endParaRPr lang="en-GB"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hr-HR" sz="4500" dirty="0">
                <a:effectLst/>
                <a:latin typeface="Times New Roman" panose="02020603050405020304" pitchFamily="18" charset="0"/>
                <a:ea typeface="Times New Roman" panose="02020603050405020304" pitchFamily="18" charset="0"/>
              </a:rPr>
              <a:t>Sarajevo gradimo kao </a:t>
            </a:r>
            <a:r>
              <a:rPr lang="hr-HR" sz="4500" dirty="0" err="1">
                <a:effectLst/>
                <a:latin typeface="Times New Roman" panose="02020603050405020304" pitchFamily="18" charset="0"/>
                <a:ea typeface="Times New Roman" panose="02020603050405020304" pitchFamily="18" charset="0"/>
              </a:rPr>
              <a:t>prijestonicu</a:t>
            </a:r>
            <a:r>
              <a:rPr lang="hr-HR" sz="4500" dirty="0">
                <a:effectLst/>
                <a:latin typeface="Times New Roman" panose="02020603050405020304" pitchFamily="18" charset="0"/>
                <a:ea typeface="Times New Roman" panose="02020603050405020304" pitchFamily="18" charset="0"/>
              </a:rPr>
              <a:t> mira, kao grad koji želi da se njegovo tragično iskustvo iz nedavne prošlosti nikada, nigdje i nikome ne ponovi, kao grad dijaloga sa porukom da poštujemo jedni druge, uvažavamo naše različitosti, kako bismo gradili bolju budućnost za sebe ali i one koji će doći poslije nas.</a:t>
            </a:r>
            <a:endParaRPr lang="en-GB" sz="4500" dirty="0">
              <a:effectLst/>
              <a:latin typeface="Times New Roman" panose="02020603050405020304" pitchFamily="18" charset="0"/>
              <a:ea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32500" lnSpcReduction="20000"/>
          </a:bodyPr>
          <a:lstStyle/>
          <a:p>
            <a:pPr algn="just"/>
            <a:r>
              <a:rPr lang="fr-FR" sz="5000" dirty="0">
                <a:latin typeface="Times New Roman" panose="02020603050405020304" pitchFamily="18" charset="0"/>
                <a:cs typeface="Times New Roman" panose="02020603050405020304" pitchFamily="18" charset="0"/>
              </a:rPr>
              <a:t>Les principales difficultés actuelles du «Vivre ensemble en paix » auxquelles la ville de Sarajevo est quotidiennement confrontée sont surtout la situation politique et économique et les pressions intérieures et extérieures. </a:t>
            </a:r>
          </a:p>
          <a:p>
            <a:pPr marL="0" indent="0" algn="just">
              <a:buNone/>
            </a:pPr>
            <a:endParaRPr lang="fr-FR" sz="5000" dirty="0">
              <a:latin typeface="Times New Roman" panose="02020603050405020304" pitchFamily="18" charset="0"/>
              <a:cs typeface="Times New Roman" panose="02020603050405020304" pitchFamily="18" charset="0"/>
            </a:endParaRPr>
          </a:p>
          <a:p>
            <a:pPr algn="just"/>
            <a:r>
              <a:rPr lang="fr-FR" sz="5000" dirty="0">
                <a:latin typeface="Times New Roman" panose="02020603050405020304" pitchFamily="18" charset="0"/>
                <a:cs typeface="Times New Roman" panose="02020603050405020304" pitchFamily="18" charset="0"/>
              </a:rPr>
              <a:t>Ce sont les défis auxquels fait face non seulement la ville de Sarajevo mais aussi la Bosnie-Herzégovine en général. Le non-respect et le mépris, les pressions et les peurs ne doivent pas déterminer notre avenir. </a:t>
            </a:r>
          </a:p>
          <a:p>
            <a:pPr algn="just"/>
            <a:endParaRPr lang="fr-FR" sz="5000" dirty="0">
              <a:latin typeface="Times New Roman" panose="02020603050405020304" pitchFamily="18" charset="0"/>
              <a:cs typeface="Times New Roman" panose="02020603050405020304" pitchFamily="18" charset="0"/>
            </a:endParaRPr>
          </a:p>
          <a:p>
            <a:pPr algn="just"/>
            <a:r>
              <a:rPr lang="fr-FR" sz="5000" dirty="0">
                <a:latin typeface="Times New Roman" panose="02020603050405020304" pitchFamily="18" charset="0"/>
                <a:cs typeface="Times New Roman" panose="02020603050405020304" pitchFamily="18" charset="0"/>
              </a:rPr>
              <a:t>C’est pourquoi aujourd’hui on a plus que jamais besoin de courage politique et de courage humain, mais aussi de toute autre sorte de courage dont la ville de Sarajevo a toujours fait preuve pendant plus de cinq siècles et demie de son histoire.</a:t>
            </a:r>
            <a:endParaRPr lang="fr-FR" sz="1800" dirty="0">
              <a:latin typeface="Times" pitchFamily="2" charset="0"/>
            </a:endParaRPr>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fr-FR" sz="3600" dirty="0"/>
              <a:t>Quelles sont les grandes difficultés actuelles par rapport au « Vivre ensemble en paix»?</a:t>
            </a:r>
          </a:p>
        </p:txBody>
      </p:sp>
    </p:spTree>
    <p:extLst>
      <p:ext uri="{BB962C8B-B14F-4D97-AF65-F5344CB8AC3E}">
        <p14:creationId xmlns:p14="http://schemas.microsoft.com/office/powerpoint/2010/main" val="73570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56EACE8-335F-8F87-D87E-C7F83A3CF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13" y="3247794"/>
            <a:ext cx="4884484" cy="325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E6B0799A-D546-4544-B513-F1172CE86BFA}"/>
              </a:ext>
            </a:extLst>
          </p:cNvPr>
          <p:cNvSpPr>
            <a:spLocks noGrp="1"/>
          </p:cNvSpPr>
          <p:nvPr>
            <p:ph type="title"/>
          </p:nvPr>
        </p:nvSpPr>
        <p:spPr>
          <a:xfrm>
            <a:off x="464101" y="156518"/>
            <a:ext cx="7348055" cy="2715891"/>
          </a:xfrm>
        </p:spPr>
        <p:txBody>
          <a:bodyPr>
            <a:noAutofit/>
          </a:bodyPr>
          <a:lstStyle/>
          <a:p>
            <a:r>
              <a:rPr lang="fr-FR" sz="3600" dirty="0"/>
              <a:t>S</a:t>
            </a:r>
            <a:r>
              <a:rPr lang="hr-BA" sz="3600" dirty="0"/>
              <a:t>uživot u Sarajevu</a:t>
            </a:r>
            <a:br>
              <a:rPr lang="hr-BA" sz="3600" dirty="0"/>
            </a:br>
            <a:br>
              <a:rPr lang="hr-BA" sz="3600" dirty="0"/>
            </a:br>
            <a:r>
              <a:rPr lang="fr-FR" sz="3600" dirty="0"/>
              <a:t>Sarajevo, </a:t>
            </a:r>
            <a:r>
              <a:rPr lang="hr-BA" sz="3600" dirty="0"/>
              <a:t>hier et </a:t>
            </a:r>
            <a:r>
              <a:rPr lang="fr-FR" sz="3600" dirty="0"/>
              <a:t>aujourd’hui</a:t>
            </a:r>
          </a:p>
        </p:txBody>
      </p:sp>
    </p:spTree>
    <p:extLst>
      <p:ext uri="{BB962C8B-B14F-4D97-AF65-F5344CB8AC3E}">
        <p14:creationId xmlns:p14="http://schemas.microsoft.com/office/powerpoint/2010/main" val="63394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85000" lnSpcReduction="10000"/>
          </a:bodyPr>
          <a:lstStyle/>
          <a:p>
            <a:pPr>
              <a:lnSpc>
                <a:spcPct val="110000"/>
              </a:lnSpc>
            </a:pPr>
            <a:r>
              <a:rPr lang="fr-FR" dirty="0">
                <a:latin typeface="Times New Roman" panose="02020603050405020304" pitchFamily="18" charset="0"/>
                <a:cs typeface="Times New Roman" panose="02020603050405020304" pitchFamily="18" charset="0"/>
              </a:rPr>
              <a:t>Sarajevo je </a:t>
            </a:r>
            <a:r>
              <a:rPr lang="fr-FR" dirty="0" err="1">
                <a:latin typeface="Times New Roman" panose="02020603050405020304" pitchFamily="18" charset="0"/>
                <a:cs typeface="Times New Roman" panose="02020603050405020304" pitchFamily="18" charset="0"/>
              </a:rPr>
              <a:t>osnovao</a:t>
            </a:r>
            <a:r>
              <a:rPr lang="fr-FR" dirty="0">
                <a:latin typeface="Times New Roman" panose="02020603050405020304" pitchFamily="18" charset="0"/>
                <a:cs typeface="Times New Roman" panose="02020603050405020304" pitchFamily="18" charset="0"/>
              </a:rPr>
              <a:t> Isa-</a:t>
            </a:r>
            <a:r>
              <a:rPr lang="fr-FR" dirty="0" err="1">
                <a:latin typeface="Times New Roman" panose="02020603050405020304" pitchFamily="18" charset="0"/>
                <a:cs typeface="Times New Roman" panose="02020603050405020304" pitchFamily="18" charset="0"/>
              </a:rPr>
              <a:t>beg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Ishaković</a:t>
            </a:r>
            <a:r>
              <a:rPr lang="fr-FR" dirty="0">
                <a:latin typeface="Times New Roman" panose="02020603050405020304" pitchFamily="18" charset="0"/>
                <a:cs typeface="Times New Roman" panose="02020603050405020304" pitchFamily="18" charset="0"/>
              </a:rPr>
              <a:t> 1462. </a:t>
            </a:r>
            <a:r>
              <a:rPr lang="fr-FR" dirty="0" err="1">
                <a:latin typeface="Times New Roman" panose="02020603050405020304" pitchFamily="18" charset="0"/>
                <a:cs typeface="Times New Roman" panose="02020603050405020304" pitchFamily="18" charset="0"/>
              </a:rPr>
              <a:t>godine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od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kada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teče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njegov</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kontinuirani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razvoj</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sve</a:t>
            </a:r>
            <a:r>
              <a:rPr lang="fr-FR" dirty="0">
                <a:latin typeface="Times New Roman" panose="02020603050405020304" pitchFamily="18" charset="0"/>
                <a:cs typeface="Times New Roman" panose="02020603050405020304" pitchFamily="18" charset="0"/>
              </a:rPr>
              <a:t> do </a:t>
            </a:r>
            <a:r>
              <a:rPr lang="fr-FR" dirty="0" err="1">
                <a:latin typeface="Times New Roman" panose="02020603050405020304" pitchFamily="18" charset="0"/>
                <a:cs typeface="Times New Roman" panose="02020603050405020304" pitchFamily="18" charset="0"/>
              </a:rPr>
              <a:t>danas</a:t>
            </a:r>
            <a:r>
              <a:rPr lang="fr-FR" dirty="0">
                <a:latin typeface="Times New Roman" panose="02020603050405020304" pitchFamily="18" charset="0"/>
                <a:cs typeface="Times New Roman" panose="02020603050405020304" pitchFamily="18" charset="0"/>
              </a:rPr>
              <a:t>. </a:t>
            </a:r>
          </a:p>
          <a:p>
            <a:pPr marL="0" indent="0">
              <a:lnSpc>
                <a:spcPct val="110000"/>
              </a:lnSpc>
              <a:buNone/>
            </a:pPr>
            <a:endParaRPr lang="fr-FR" dirty="0">
              <a:latin typeface="Times New Roman" panose="02020603050405020304" pitchFamily="18" charset="0"/>
              <a:cs typeface="Times New Roman" panose="02020603050405020304" pitchFamily="18" charset="0"/>
            </a:endParaRPr>
          </a:p>
          <a:p>
            <a:pPr>
              <a:lnSpc>
                <a:spcPct val="110000"/>
              </a:lnSpc>
            </a:pPr>
            <a:r>
              <a:rPr lang="fr-FR" dirty="0" err="1">
                <a:latin typeface="Times New Roman" panose="02020603050405020304" pitchFamily="18" charset="0"/>
                <a:cs typeface="Times New Roman" panose="02020603050405020304" pitchFamily="18" charset="0"/>
              </a:rPr>
              <a:t>Prema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posljednjem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popisu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stanovništva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iz</a:t>
            </a:r>
            <a:r>
              <a:rPr lang="fr-FR" dirty="0">
                <a:latin typeface="Times New Roman" panose="02020603050405020304" pitchFamily="18" charset="0"/>
                <a:cs typeface="Times New Roman" panose="02020603050405020304" pitchFamily="18" charset="0"/>
              </a:rPr>
              <a:t> 2013. </a:t>
            </a:r>
            <a:r>
              <a:rPr lang="fr-FR" dirty="0" err="1">
                <a:latin typeface="Times New Roman" panose="02020603050405020304" pitchFamily="18" charset="0"/>
                <a:cs typeface="Times New Roman" panose="02020603050405020304" pitchFamily="18" charset="0"/>
              </a:rPr>
              <a:t>godine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ukupan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broj</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stanovnika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Grada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Sarajeva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iznosi</a:t>
            </a:r>
            <a:r>
              <a:rPr lang="fr-FR" dirty="0">
                <a:latin typeface="Times New Roman" panose="02020603050405020304" pitchFamily="18" charset="0"/>
                <a:cs typeface="Times New Roman" panose="02020603050405020304" pitchFamily="18" charset="0"/>
              </a:rPr>
              <a:t> 275.524, </a:t>
            </a:r>
            <a:r>
              <a:rPr lang="fr-FR" dirty="0" err="1">
                <a:latin typeface="Times New Roman" panose="02020603050405020304" pitchFamily="18" charset="0"/>
                <a:cs typeface="Times New Roman" panose="02020603050405020304" pitchFamily="18" charset="0"/>
              </a:rPr>
              <a:t>dok</a:t>
            </a:r>
            <a:r>
              <a:rPr lang="fr-FR" dirty="0">
                <a:latin typeface="Times New Roman" panose="02020603050405020304" pitchFamily="18" charset="0"/>
                <a:cs typeface="Times New Roman" panose="02020603050405020304" pitchFamily="18" charset="0"/>
              </a:rPr>
              <a:t> se </a:t>
            </a:r>
            <a:r>
              <a:rPr lang="fr-FR" dirty="0" err="1">
                <a:latin typeface="Times New Roman" panose="02020603050405020304" pitchFamily="18" charset="0"/>
                <a:cs typeface="Times New Roman" panose="02020603050405020304" pitchFamily="18" charset="0"/>
              </a:rPr>
              <a:t>stanovništvo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Kantona</a:t>
            </a:r>
            <a:r>
              <a:rPr lang="fr-FR" dirty="0">
                <a:latin typeface="Times New Roman" panose="02020603050405020304" pitchFamily="18" charset="0"/>
                <a:cs typeface="Times New Roman" panose="02020603050405020304" pitchFamily="18" charset="0"/>
              </a:rPr>
              <a:t> Sarajevo </a:t>
            </a:r>
            <a:r>
              <a:rPr lang="fr-FR" dirty="0" err="1">
                <a:latin typeface="Times New Roman" panose="02020603050405020304" pitchFamily="18" charset="0"/>
                <a:cs typeface="Times New Roman" panose="02020603050405020304" pitchFamily="18" charset="0"/>
              </a:rPr>
              <a:t>procjenjuje</a:t>
            </a:r>
            <a:r>
              <a:rPr lang="fr-FR" dirty="0">
                <a:latin typeface="Times New Roman" panose="02020603050405020304" pitchFamily="18" charset="0"/>
                <a:cs typeface="Times New Roman" panose="02020603050405020304" pitchFamily="18" charset="0"/>
              </a:rPr>
              <a:t> na 413.593.</a:t>
            </a: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85000" lnSpcReduction="10000"/>
          </a:bodyPr>
          <a:lstStyle/>
          <a:p>
            <a:pPr algn="just">
              <a:lnSpc>
                <a:spcPct val="115000"/>
              </a:lnSpc>
            </a:pPr>
            <a:r>
              <a:rPr lang="fr-FR" sz="2800" dirty="0">
                <a:effectLst/>
                <a:latin typeface="Times New Roman" panose="02020603050405020304" pitchFamily="18" charset="0"/>
                <a:ea typeface="Times New Roman" panose="02020603050405020304" pitchFamily="18" charset="0"/>
              </a:rPr>
              <a:t>La ville de </a:t>
            </a:r>
            <a:r>
              <a:rPr lang="bs-Latn-BA" sz="2800" dirty="0">
                <a:effectLst/>
                <a:latin typeface="Times New Roman" panose="02020603050405020304" pitchFamily="18" charset="0"/>
                <a:ea typeface="Times New Roman" panose="02020603050405020304" pitchFamily="18" charset="0"/>
              </a:rPr>
              <a:t>Sarajevo </a:t>
            </a:r>
            <a:r>
              <a:rPr lang="fr-FR" sz="2800" dirty="0">
                <a:effectLst/>
                <a:latin typeface="Times New Roman" panose="02020603050405020304" pitchFamily="18" charset="0"/>
                <a:ea typeface="Times New Roman" panose="02020603050405020304" pitchFamily="18" charset="0"/>
              </a:rPr>
              <a:t>a été fondée en</a:t>
            </a:r>
            <a:r>
              <a:rPr lang="bs-Latn-BA" sz="2800" dirty="0">
                <a:effectLst/>
                <a:latin typeface="Times New Roman" panose="02020603050405020304" pitchFamily="18" charset="0"/>
                <a:ea typeface="Times New Roman" panose="02020603050405020304" pitchFamily="18" charset="0"/>
              </a:rPr>
              <a:t> 1462</a:t>
            </a:r>
            <a:r>
              <a:rPr lang="fr-FR" sz="2800" dirty="0">
                <a:effectLst/>
                <a:latin typeface="Times New Roman" panose="02020603050405020304" pitchFamily="18" charset="0"/>
                <a:ea typeface="Times New Roman" panose="02020603050405020304" pitchFamily="18" charset="0"/>
              </a:rPr>
              <a:t> par Isa bey </a:t>
            </a:r>
            <a:r>
              <a:rPr lang="fr-FR" sz="2800" dirty="0" err="1">
                <a:effectLst/>
                <a:latin typeface="Times New Roman" panose="02020603050405020304" pitchFamily="18" charset="0"/>
                <a:ea typeface="Times New Roman" panose="02020603050405020304" pitchFamily="18" charset="0"/>
              </a:rPr>
              <a:t>Ishakovi</a:t>
            </a:r>
            <a:r>
              <a:rPr lang="hr-BA" sz="2800" dirty="0">
                <a:effectLst/>
                <a:latin typeface="Times New Roman" panose="02020603050405020304" pitchFamily="18" charset="0"/>
                <a:ea typeface="Times New Roman" panose="02020603050405020304" pitchFamily="18" charset="0"/>
              </a:rPr>
              <a:t>ć</a:t>
            </a:r>
            <a:r>
              <a:rPr lang="fr-FR" sz="2800" dirty="0">
                <a:latin typeface="Times New Roman" panose="02020603050405020304" pitchFamily="18" charset="0"/>
                <a:ea typeface="Times New Roman" panose="02020603050405020304" pitchFamily="18" charset="0"/>
              </a:rPr>
              <a:t>. Depuis sa fondation la ville s’est continuellement développée jusqu’à nos jours.</a:t>
            </a:r>
            <a:r>
              <a:rPr lang="bs-Latn-BA" sz="2800" dirty="0">
                <a:effectLst/>
                <a:latin typeface="Times New Roman" panose="02020603050405020304" pitchFamily="18" charset="0"/>
                <a:ea typeface="Times New Roman" panose="02020603050405020304" pitchFamily="18" charset="0"/>
              </a:rPr>
              <a:t> </a:t>
            </a:r>
            <a:endParaRPr lang="hr-BA" sz="2800" dirty="0">
              <a:latin typeface="Times New Roman" panose="02020603050405020304" pitchFamily="18" charset="0"/>
              <a:ea typeface="Times New Roman" panose="02020603050405020304" pitchFamily="18" charset="0"/>
            </a:endParaRPr>
          </a:p>
          <a:p>
            <a:pPr algn="just">
              <a:lnSpc>
                <a:spcPct val="115000"/>
              </a:lnSpc>
            </a:pPr>
            <a:r>
              <a:rPr lang="hr-BA" sz="2800" i="0" dirty="0">
                <a:solidFill>
                  <a:srgbClr val="777777"/>
                </a:solidFill>
                <a:latin typeface="Times New Roman" panose="02020603050405020304" pitchFamily="18" charset="0"/>
                <a:cs typeface="Times New Roman" panose="02020603050405020304" pitchFamily="18" charset="0"/>
              </a:rPr>
              <a:t>D</a:t>
            </a:r>
            <a:r>
              <a:rPr lang="fr-FR" sz="2800" i="0" dirty="0">
                <a:solidFill>
                  <a:srgbClr val="777777"/>
                </a:solidFill>
                <a:latin typeface="Times New Roman" panose="02020603050405020304" pitchFamily="18" charset="0"/>
                <a:cs typeface="Times New Roman" panose="02020603050405020304" pitchFamily="18" charset="0"/>
              </a:rPr>
              <a:t>’après le dernier recensement de la population de </a:t>
            </a:r>
            <a:r>
              <a:rPr lang="en-GB" sz="2800" i="0" dirty="0">
                <a:solidFill>
                  <a:srgbClr val="777777"/>
                </a:solidFill>
                <a:latin typeface="Times New Roman" panose="02020603050405020304" pitchFamily="18" charset="0"/>
                <a:cs typeface="Times New Roman" panose="02020603050405020304" pitchFamily="18" charset="0"/>
              </a:rPr>
              <a:t>2013, l</a:t>
            </a:r>
            <a:r>
              <a:rPr lang="en-GB" sz="2800" dirty="0">
                <a:solidFill>
                  <a:srgbClr val="777777"/>
                </a:solidFill>
                <a:latin typeface="Times New Roman" panose="02020603050405020304" pitchFamily="18" charset="0"/>
                <a:cs typeface="Times New Roman" panose="02020603050405020304" pitchFamily="18" charset="0"/>
              </a:rPr>
              <a:t>a </a:t>
            </a:r>
            <a:r>
              <a:rPr lang="en-GB" sz="2800" dirty="0" err="1">
                <a:solidFill>
                  <a:srgbClr val="777777"/>
                </a:solidFill>
                <a:latin typeface="Times New Roman" panose="02020603050405020304" pitchFamily="18" charset="0"/>
                <a:cs typeface="Times New Roman" panose="02020603050405020304" pitchFamily="18" charset="0"/>
              </a:rPr>
              <a:t>ville</a:t>
            </a:r>
            <a:r>
              <a:rPr lang="en-GB" sz="2800" dirty="0">
                <a:solidFill>
                  <a:srgbClr val="777777"/>
                </a:solidFill>
                <a:latin typeface="Times New Roman" panose="02020603050405020304" pitchFamily="18" charset="0"/>
                <a:cs typeface="Times New Roman" panose="02020603050405020304" pitchFamily="18" charset="0"/>
              </a:rPr>
              <a:t> de </a:t>
            </a:r>
            <a:r>
              <a:rPr lang="en-GB" sz="2800" i="0" dirty="0">
                <a:solidFill>
                  <a:srgbClr val="777777"/>
                </a:solidFill>
                <a:latin typeface="Times New Roman" panose="02020603050405020304" pitchFamily="18" charset="0"/>
                <a:cs typeface="Times New Roman" panose="02020603050405020304" pitchFamily="18" charset="0"/>
              </a:rPr>
              <a:t>Sarajevo </a:t>
            </a:r>
            <a:r>
              <a:rPr lang="en-GB" sz="2800" i="0" dirty="0" err="1">
                <a:solidFill>
                  <a:srgbClr val="777777"/>
                </a:solidFill>
                <a:latin typeface="Times New Roman" panose="02020603050405020304" pitchFamily="18" charset="0"/>
                <a:cs typeface="Times New Roman" panose="02020603050405020304" pitchFamily="18" charset="0"/>
              </a:rPr>
              <a:t>comptait</a:t>
            </a:r>
            <a:r>
              <a:rPr lang="en-GB" sz="2800" i="0" dirty="0">
                <a:solidFill>
                  <a:srgbClr val="777777"/>
                </a:solidFill>
                <a:latin typeface="Times New Roman" panose="02020603050405020304" pitchFamily="18" charset="0"/>
                <a:cs typeface="Times New Roman" panose="02020603050405020304" pitchFamily="18" charset="0"/>
              </a:rPr>
              <a:t> 275.524 habitants et le </a:t>
            </a:r>
            <a:r>
              <a:rPr lang="en-GB" sz="2800" i="0" dirty="0" err="1">
                <a:solidFill>
                  <a:srgbClr val="777777"/>
                </a:solidFill>
                <a:latin typeface="Times New Roman" panose="02020603050405020304" pitchFamily="18" charset="0"/>
                <a:cs typeface="Times New Roman" panose="02020603050405020304" pitchFamily="18" charset="0"/>
              </a:rPr>
              <a:t>nombre</a:t>
            </a:r>
            <a:r>
              <a:rPr lang="en-GB" sz="2800" i="0" dirty="0">
                <a:solidFill>
                  <a:srgbClr val="777777"/>
                </a:solidFill>
                <a:latin typeface="Times New Roman" panose="02020603050405020304" pitchFamily="18" charset="0"/>
                <a:cs typeface="Times New Roman" panose="02020603050405020304" pitchFamily="18" charset="0"/>
              </a:rPr>
              <a:t> </a:t>
            </a:r>
            <a:r>
              <a:rPr lang="en-GB" sz="2800" i="0" dirty="0" err="1">
                <a:solidFill>
                  <a:srgbClr val="777777"/>
                </a:solidFill>
                <a:latin typeface="Times New Roman" panose="02020603050405020304" pitchFamily="18" charset="0"/>
                <a:cs typeface="Times New Roman" panose="02020603050405020304" pitchFamily="18" charset="0"/>
              </a:rPr>
              <a:t>d’habitants</a:t>
            </a:r>
            <a:r>
              <a:rPr lang="en-GB" sz="2800" i="0" dirty="0">
                <a:solidFill>
                  <a:srgbClr val="777777"/>
                </a:solidFill>
                <a:latin typeface="Times New Roman" panose="02020603050405020304" pitchFamily="18" charset="0"/>
                <a:cs typeface="Times New Roman" panose="02020603050405020304" pitchFamily="18" charset="0"/>
              </a:rPr>
              <a:t> du Canton de Sarajevo </a:t>
            </a:r>
            <a:r>
              <a:rPr lang="en-GB" sz="2800" dirty="0" err="1">
                <a:solidFill>
                  <a:srgbClr val="777777"/>
                </a:solidFill>
                <a:latin typeface="Times New Roman" panose="02020603050405020304" pitchFamily="18" charset="0"/>
                <a:cs typeface="Times New Roman" panose="02020603050405020304" pitchFamily="18" charset="0"/>
              </a:rPr>
              <a:t>est</a:t>
            </a:r>
            <a:r>
              <a:rPr lang="en-GB" sz="2800" dirty="0">
                <a:solidFill>
                  <a:srgbClr val="777777"/>
                </a:solidFill>
                <a:latin typeface="Times New Roman" panose="02020603050405020304" pitchFamily="18" charset="0"/>
                <a:cs typeface="Times New Roman" panose="02020603050405020304" pitchFamily="18" charset="0"/>
              </a:rPr>
              <a:t> </a:t>
            </a:r>
            <a:r>
              <a:rPr lang="en-GB" sz="2800" dirty="0" err="1">
                <a:solidFill>
                  <a:srgbClr val="777777"/>
                </a:solidFill>
                <a:latin typeface="Times New Roman" panose="02020603050405020304" pitchFamily="18" charset="0"/>
                <a:cs typeface="Times New Roman" panose="02020603050405020304" pitchFamily="18" charset="0"/>
              </a:rPr>
              <a:t>estimé</a:t>
            </a:r>
            <a:r>
              <a:rPr lang="en-GB" sz="2800" dirty="0">
                <a:solidFill>
                  <a:srgbClr val="777777"/>
                </a:solidFill>
                <a:latin typeface="Times New Roman" panose="02020603050405020304" pitchFamily="18" charset="0"/>
                <a:cs typeface="Times New Roman" panose="02020603050405020304" pitchFamily="18" charset="0"/>
              </a:rPr>
              <a:t> </a:t>
            </a:r>
            <a:r>
              <a:rPr lang="en-GB" sz="2800" dirty="0" err="1">
                <a:solidFill>
                  <a:srgbClr val="777777"/>
                </a:solidFill>
                <a:latin typeface="Times New Roman" panose="02020603050405020304" pitchFamily="18" charset="0"/>
                <a:cs typeface="Times New Roman" panose="02020603050405020304" pitchFamily="18" charset="0"/>
              </a:rPr>
              <a:t>à</a:t>
            </a:r>
            <a:r>
              <a:rPr lang="en-GB" sz="2800" dirty="0">
                <a:solidFill>
                  <a:srgbClr val="777777"/>
                </a:solidFill>
                <a:latin typeface="Times New Roman" panose="02020603050405020304" pitchFamily="18" charset="0"/>
                <a:cs typeface="Times New Roman" panose="02020603050405020304" pitchFamily="18" charset="0"/>
              </a:rPr>
              <a:t> </a:t>
            </a:r>
            <a:r>
              <a:rPr lang="en-GB" sz="2800" i="0" dirty="0">
                <a:solidFill>
                  <a:srgbClr val="777777"/>
                </a:solidFill>
                <a:latin typeface="Times New Roman" panose="02020603050405020304" pitchFamily="18" charset="0"/>
                <a:cs typeface="Times New Roman" panose="02020603050405020304" pitchFamily="18" charset="0"/>
              </a:rPr>
              <a:t>413.593</a:t>
            </a:r>
            <a:r>
              <a:rPr lang="en-GB" sz="2800" dirty="0">
                <a:solidFill>
                  <a:srgbClr val="777777"/>
                </a:solidFill>
                <a:latin typeface="Times New Roman" panose="02020603050405020304" pitchFamily="18" charset="0"/>
                <a:cs typeface="Times New Roman" panose="02020603050405020304" pitchFamily="18" charset="0"/>
              </a:rPr>
              <a:t> </a:t>
            </a:r>
            <a:r>
              <a:rPr lang="en-GB" sz="2800" dirty="0" err="1">
                <a:solidFill>
                  <a:srgbClr val="777777"/>
                </a:solidFill>
                <a:latin typeface="Times New Roman" panose="02020603050405020304" pitchFamily="18" charset="0"/>
                <a:cs typeface="Times New Roman" panose="02020603050405020304" pitchFamily="18" charset="0"/>
              </a:rPr>
              <a:t>personnes</a:t>
            </a:r>
            <a:r>
              <a:rPr lang="en-GB" sz="2800" dirty="0">
                <a:solidFill>
                  <a:srgbClr val="777777"/>
                </a:solidFill>
                <a:latin typeface="Times New Roman" panose="02020603050405020304" pitchFamily="18" charset="0"/>
                <a:cs typeface="Times New Roman" panose="02020603050405020304" pitchFamily="18" charset="0"/>
              </a:rPr>
              <a:t>.</a:t>
            </a:r>
            <a:endParaRPr lang="fr-FR" sz="2800" dirty="0">
              <a:latin typeface="Times New Roman" panose="02020603050405020304" pitchFamily="18" charset="0"/>
              <a:cs typeface="Times New Roman" panose="02020603050405020304" pitchFamily="18" charset="0"/>
            </a:endParaRP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fr-FR" sz="3600" dirty="0"/>
              <a:t>Sarajevo, </a:t>
            </a:r>
            <a:r>
              <a:rPr lang="hr-BA" sz="3600" dirty="0"/>
              <a:t>hier et </a:t>
            </a:r>
            <a:r>
              <a:rPr lang="fr-FR" sz="3600" dirty="0"/>
              <a:t>aujourd’hui</a:t>
            </a:r>
          </a:p>
        </p:txBody>
      </p:sp>
    </p:spTree>
    <p:extLst>
      <p:ext uri="{BB962C8B-B14F-4D97-AF65-F5344CB8AC3E}">
        <p14:creationId xmlns:p14="http://schemas.microsoft.com/office/powerpoint/2010/main" val="284526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40000" lnSpcReduction="20000"/>
          </a:bodyPr>
          <a:lstStyle/>
          <a:p>
            <a:pPr algn="just">
              <a:lnSpc>
                <a:spcPct val="120000"/>
              </a:lnSpc>
            </a:pPr>
            <a:r>
              <a:rPr lang="fr-FR" sz="3400" dirty="0" err="1"/>
              <a:t>Od</a:t>
            </a:r>
            <a:r>
              <a:rPr lang="fr-FR" sz="3400" dirty="0"/>
              <a:t> </a:t>
            </a:r>
            <a:r>
              <a:rPr lang="fr-FR" sz="3400" dirty="0" err="1"/>
              <a:t>svog</a:t>
            </a:r>
            <a:r>
              <a:rPr lang="fr-FR" sz="3400" dirty="0"/>
              <a:t> </a:t>
            </a:r>
            <a:r>
              <a:rPr lang="fr-FR" sz="3400" dirty="0" err="1"/>
              <a:t>osnutka</a:t>
            </a:r>
            <a:r>
              <a:rPr lang="fr-FR" sz="3400" dirty="0"/>
              <a:t> to je </a:t>
            </a:r>
            <a:r>
              <a:rPr lang="fr-FR" sz="3400" dirty="0" err="1"/>
              <a:t>grad</a:t>
            </a:r>
            <a:r>
              <a:rPr lang="fr-FR" sz="3400" dirty="0"/>
              <a:t> u </a:t>
            </a:r>
            <a:r>
              <a:rPr lang="fr-FR" sz="3400" dirty="0" err="1"/>
              <a:t>kojem</a:t>
            </a:r>
            <a:r>
              <a:rPr lang="fr-FR" sz="3400" dirty="0"/>
              <a:t> su se </a:t>
            </a:r>
            <a:r>
              <a:rPr lang="fr-FR" sz="3400" dirty="0" err="1"/>
              <a:t>ispreplitale</a:t>
            </a:r>
            <a:r>
              <a:rPr lang="fr-FR" sz="3400" dirty="0"/>
              <a:t> </a:t>
            </a:r>
            <a:r>
              <a:rPr lang="fr-FR" sz="3400" dirty="0" err="1"/>
              <a:t>različite</a:t>
            </a:r>
            <a:r>
              <a:rPr lang="fr-FR" sz="3400" dirty="0"/>
              <a:t> </a:t>
            </a:r>
            <a:r>
              <a:rPr lang="fr-FR" sz="3400" dirty="0" err="1"/>
              <a:t>kulture</a:t>
            </a:r>
            <a:r>
              <a:rPr lang="fr-FR" sz="3400" dirty="0"/>
              <a:t> i </a:t>
            </a:r>
            <a:r>
              <a:rPr lang="fr-FR" sz="3400" dirty="0" err="1"/>
              <a:t>tradicije</a:t>
            </a:r>
            <a:r>
              <a:rPr lang="fr-FR" sz="3400" dirty="0"/>
              <a:t>, </a:t>
            </a:r>
            <a:r>
              <a:rPr lang="fr-FR" sz="3400" dirty="0" err="1"/>
              <a:t>koje</a:t>
            </a:r>
            <a:r>
              <a:rPr lang="fr-FR" sz="3400" dirty="0"/>
              <a:t> su </a:t>
            </a:r>
            <a:r>
              <a:rPr lang="fr-FR" sz="3400" dirty="0" err="1"/>
              <a:t>ostavile</a:t>
            </a:r>
            <a:r>
              <a:rPr lang="fr-FR" sz="3400" dirty="0"/>
              <a:t> </a:t>
            </a:r>
            <a:r>
              <a:rPr lang="fr-FR" sz="3400" dirty="0" err="1"/>
              <a:t>svoj</a:t>
            </a:r>
            <a:r>
              <a:rPr lang="fr-FR" sz="3400" dirty="0"/>
              <a:t> </a:t>
            </a:r>
            <a:r>
              <a:rPr lang="fr-FR" sz="3400" dirty="0" err="1"/>
              <a:t>trag</a:t>
            </a:r>
            <a:r>
              <a:rPr lang="fr-FR" sz="3400" dirty="0"/>
              <a:t> na </a:t>
            </a:r>
            <a:r>
              <a:rPr lang="fr-FR" sz="3400" dirty="0" err="1"/>
              <a:t>njegovoj</a:t>
            </a:r>
            <a:r>
              <a:rPr lang="fr-FR" sz="3400" dirty="0"/>
              <a:t> </a:t>
            </a:r>
            <a:r>
              <a:rPr lang="fr-FR" sz="3400" dirty="0" err="1"/>
              <a:t>duhovnoj</a:t>
            </a:r>
            <a:r>
              <a:rPr lang="fr-FR" sz="3400" dirty="0"/>
              <a:t> i </a:t>
            </a:r>
            <a:r>
              <a:rPr lang="fr-FR" sz="3400" dirty="0" err="1"/>
              <a:t>materijalnoj</a:t>
            </a:r>
            <a:r>
              <a:rPr lang="fr-FR" sz="3400" dirty="0"/>
              <a:t> </a:t>
            </a:r>
            <a:r>
              <a:rPr lang="fr-FR" sz="3400" dirty="0" err="1"/>
              <a:t>baštini</a:t>
            </a:r>
            <a:r>
              <a:rPr lang="fr-FR" sz="3400" dirty="0"/>
              <a:t>, te </a:t>
            </a:r>
            <a:r>
              <a:rPr lang="fr-FR" sz="3400" dirty="0" err="1"/>
              <a:t>duhu</a:t>
            </a:r>
            <a:r>
              <a:rPr lang="fr-FR" sz="3400" dirty="0"/>
              <a:t> </a:t>
            </a:r>
            <a:r>
              <a:rPr lang="fr-FR" sz="3400" dirty="0" err="1"/>
              <a:t>njegovih</a:t>
            </a:r>
            <a:r>
              <a:rPr lang="fr-FR" sz="3400" dirty="0"/>
              <a:t> </a:t>
            </a:r>
            <a:r>
              <a:rPr lang="fr-FR" sz="3400" dirty="0" err="1"/>
              <a:t>ljudi</a:t>
            </a:r>
            <a:r>
              <a:rPr lang="fr-FR" sz="3400" dirty="0"/>
              <a:t>. </a:t>
            </a:r>
          </a:p>
          <a:p>
            <a:pPr algn="just">
              <a:lnSpc>
                <a:spcPct val="120000"/>
              </a:lnSpc>
            </a:pPr>
            <a:endParaRPr lang="fr-FR" sz="3400" dirty="0"/>
          </a:p>
          <a:p>
            <a:pPr algn="just">
              <a:lnSpc>
                <a:spcPct val="120000"/>
              </a:lnSpc>
            </a:pPr>
            <a:r>
              <a:rPr lang="fr-FR" sz="3400" dirty="0" err="1"/>
              <a:t>Od</a:t>
            </a:r>
            <a:r>
              <a:rPr lang="fr-FR" sz="3400" dirty="0"/>
              <a:t> </a:t>
            </a:r>
            <a:r>
              <a:rPr lang="fr-FR" sz="3400" dirty="0" err="1"/>
              <a:t>njegovog</a:t>
            </a:r>
            <a:r>
              <a:rPr lang="fr-FR" sz="3400" dirty="0"/>
              <a:t> </a:t>
            </a:r>
            <a:r>
              <a:rPr lang="fr-FR" sz="3400" dirty="0" err="1"/>
              <a:t>postanka</a:t>
            </a:r>
            <a:r>
              <a:rPr lang="fr-FR" sz="3400" dirty="0"/>
              <a:t>, </a:t>
            </a:r>
            <a:r>
              <a:rPr lang="fr-FR" sz="3400" dirty="0" err="1"/>
              <a:t>pripadnici</a:t>
            </a:r>
            <a:r>
              <a:rPr lang="fr-FR" sz="3400" dirty="0"/>
              <a:t> </a:t>
            </a:r>
            <a:r>
              <a:rPr lang="fr-FR" sz="3400" dirty="0" err="1"/>
              <a:t>četiri</a:t>
            </a:r>
            <a:r>
              <a:rPr lang="fr-FR" sz="3400" dirty="0"/>
              <a:t> </a:t>
            </a:r>
            <a:r>
              <a:rPr lang="fr-FR" sz="3400" dirty="0" err="1"/>
              <a:t>konfesije</a:t>
            </a:r>
            <a:r>
              <a:rPr lang="fr-FR" sz="3400" dirty="0"/>
              <a:t> </a:t>
            </a:r>
            <a:r>
              <a:rPr lang="fr-FR" sz="3400" dirty="0" err="1"/>
              <a:t>gradili</a:t>
            </a:r>
            <a:r>
              <a:rPr lang="fr-FR" sz="3400" dirty="0"/>
              <a:t> su </a:t>
            </a:r>
            <a:r>
              <a:rPr lang="fr-FR" sz="3400" dirty="0" err="1"/>
              <a:t>svoj</a:t>
            </a:r>
            <a:r>
              <a:rPr lang="fr-FR" sz="3400" dirty="0"/>
              <a:t> </a:t>
            </a:r>
            <a:r>
              <a:rPr lang="fr-FR" sz="3400" dirty="0" err="1"/>
              <a:t>suživot</a:t>
            </a:r>
            <a:r>
              <a:rPr lang="fr-FR" sz="3400" dirty="0"/>
              <a:t> u </a:t>
            </a:r>
            <a:r>
              <a:rPr lang="fr-FR" sz="3400" dirty="0" err="1"/>
              <a:t>Sarajevu</a:t>
            </a:r>
            <a:r>
              <a:rPr lang="fr-FR" sz="3400" dirty="0"/>
              <a:t> u </a:t>
            </a:r>
            <a:r>
              <a:rPr lang="fr-FR" sz="3400" dirty="0" err="1"/>
              <a:t>međusobnom</a:t>
            </a:r>
            <a:r>
              <a:rPr lang="fr-FR" sz="3400" dirty="0"/>
              <a:t> </a:t>
            </a:r>
            <a:r>
              <a:rPr lang="fr-FR" sz="3400" dirty="0" err="1"/>
              <a:t>razumijevanju</a:t>
            </a:r>
            <a:r>
              <a:rPr lang="fr-FR" sz="3400" dirty="0"/>
              <a:t> i </a:t>
            </a:r>
            <a:r>
              <a:rPr lang="fr-FR" sz="3400" dirty="0" err="1"/>
              <a:t>povjerenju</a:t>
            </a:r>
            <a:r>
              <a:rPr lang="fr-FR" sz="3400" dirty="0"/>
              <a:t>. </a:t>
            </a:r>
            <a:r>
              <a:rPr lang="fr-FR" sz="3400" dirty="0" err="1"/>
              <a:t>Svaki</a:t>
            </a:r>
            <a:r>
              <a:rPr lang="fr-FR" sz="3400" dirty="0"/>
              <a:t> dan se u </a:t>
            </a:r>
            <a:r>
              <a:rPr lang="fr-FR" sz="3400" dirty="0" err="1"/>
              <a:t>njemu</a:t>
            </a:r>
            <a:r>
              <a:rPr lang="fr-FR" sz="3400" dirty="0"/>
              <a:t> </a:t>
            </a:r>
            <a:r>
              <a:rPr lang="fr-FR" sz="3400" dirty="0" err="1"/>
              <a:t>isprepliću</a:t>
            </a:r>
            <a:r>
              <a:rPr lang="fr-FR" sz="3400" dirty="0"/>
              <a:t> </a:t>
            </a:r>
            <a:r>
              <a:rPr lang="fr-FR" sz="3400" dirty="0" err="1"/>
              <a:t>pozivi</a:t>
            </a:r>
            <a:r>
              <a:rPr lang="fr-FR" sz="3400" dirty="0"/>
              <a:t> na </a:t>
            </a:r>
            <a:r>
              <a:rPr lang="fr-FR" sz="3400" dirty="0" err="1"/>
              <a:t>molitvu</a:t>
            </a:r>
            <a:r>
              <a:rPr lang="fr-FR" sz="3400" dirty="0"/>
              <a:t> </a:t>
            </a:r>
            <a:r>
              <a:rPr lang="fr-FR" sz="3400" dirty="0" err="1"/>
              <a:t>iz</a:t>
            </a:r>
            <a:r>
              <a:rPr lang="fr-FR" sz="3400" dirty="0"/>
              <a:t> </a:t>
            </a:r>
            <a:r>
              <a:rPr lang="fr-FR" sz="3400" dirty="0" err="1"/>
              <a:t>svih</a:t>
            </a:r>
            <a:r>
              <a:rPr lang="fr-FR" sz="3400" dirty="0"/>
              <a:t> </a:t>
            </a:r>
            <a:r>
              <a:rPr lang="fr-FR" sz="3400" dirty="0" err="1"/>
              <a:t>bogomolja</a:t>
            </a:r>
            <a:r>
              <a:rPr lang="fr-FR" sz="3400" dirty="0"/>
              <a:t>, </a:t>
            </a:r>
            <a:r>
              <a:rPr lang="fr-FR" sz="3400" dirty="0" err="1"/>
              <a:t>kao</a:t>
            </a:r>
            <a:r>
              <a:rPr lang="fr-FR" sz="3400" dirty="0"/>
              <a:t> </a:t>
            </a:r>
            <a:r>
              <a:rPr lang="fr-FR" sz="3400" dirty="0" err="1"/>
              <a:t>podsjetnik</a:t>
            </a:r>
            <a:r>
              <a:rPr lang="fr-FR" sz="3400" dirty="0"/>
              <a:t> da je </a:t>
            </a:r>
            <a:r>
              <a:rPr lang="fr-FR" sz="3400" dirty="0" err="1"/>
              <a:t>Sarajlijama</a:t>
            </a:r>
            <a:r>
              <a:rPr lang="fr-FR" sz="3400" dirty="0"/>
              <a:t> </a:t>
            </a:r>
            <a:r>
              <a:rPr lang="fr-FR" sz="3400" dirty="0" err="1"/>
              <a:t>međusobno</a:t>
            </a:r>
            <a:r>
              <a:rPr lang="fr-FR" sz="3400" dirty="0"/>
              <a:t> </a:t>
            </a:r>
            <a:r>
              <a:rPr lang="fr-FR" sz="3400" dirty="0" err="1"/>
              <a:t>uvažavanje</a:t>
            </a:r>
            <a:r>
              <a:rPr lang="fr-FR" sz="3400" dirty="0"/>
              <a:t> </a:t>
            </a:r>
            <a:r>
              <a:rPr lang="fr-FR" sz="3400" dirty="0" err="1"/>
              <a:t>način</a:t>
            </a:r>
            <a:r>
              <a:rPr lang="fr-FR" sz="3400" dirty="0"/>
              <a:t> </a:t>
            </a:r>
            <a:r>
              <a:rPr lang="fr-FR" sz="3400" dirty="0" err="1"/>
              <a:t>života</a:t>
            </a:r>
            <a:r>
              <a:rPr lang="fr-FR" sz="3400" dirty="0"/>
              <a:t>, a ne </a:t>
            </a:r>
            <a:r>
              <a:rPr lang="fr-FR" sz="3400" dirty="0" err="1"/>
              <a:t>nametnuta</a:t>
            </a:r>
            <a:r>
              <a:rPr lang="fr-FR" sz="3400" dirty="0"/>
              <a:t> norma </a:t>
            </a:r>
            <a:r>
              <a:rPr lang="fr-FR" sz="3400" dirty="0" err="1"/>
              <a:t>koju</a:t>
            </a:r>
            <a:r>
              <a:rPr lang="fr-FR" sz="3400" dirty="0"/>
              <a:t> </a:t>
            </a:r>
            <a:r>
              <a:rPr lang="fr-FR" sz="3400" dirty="0" err="1"/>
              <a:t>moraju</a:t>
            </a:r>
            <a:r>
              <a:rPr lang="fr-FR" sz="3400" dirty="0"/>
              <a:t> </a:t>
            </a:r>
            <a:r>
              <a:rPr lang="fr-FR" sz="3400" dirty="0" err="1"/>
              <a:t>poštovati</a:t>
            </a:r>
            <a:r>
              <a:rPr lang="fr-FR" sz="3400" dirty="0"/>
              <a:t>.</a:t>
            </a:r>
          </a:p>
          <a:p>
            <a:pPr algn="just">
              <a:lnSpc>
                <a:spcPct val="120000"/>
              </a:lnSpc>
            </a:pPr>
            <a:endParaRPr lang="fr-FR" sz="3400" dirty="0"/>
          </a:p>
          <a:p>
            <a:pPr algn="just">
              <a:lnSpc>
                <a:spcPct val="120000"/>
              </a:lnSpc>
            </a:pPr>
            <a:r>
              <a:rPr lang="fr-FR" sz="3400" dirty="0" err="1"/>
              <a:t>Grad</a:t>
            </a:r>
            <a:r>
              <a:rPr lang="fr-FR" sz="3400" dirty="0"/>
              <a:t> Sarajevo je bio i </a:t>
            </a:r>
            <a:r>
              <a:rPr lang="fr-FR" sz="3400" dirty="0" err="1"/>
              <a:t>ostao</a:t>
            </a:r>
            <a:r>
              <a:rPr lang="fr-FR" sz="3400" dirty="0"/>
              <a:t> </a:t>
            </a:r>
            <a:r>
              <a:rPr lang="fr-FR" sz="3400" dirty="0" err="1"/>
              <a:t>most</a:t>
            </a:r>
            <a:r>
              <a:rPr lang="fr-FR" sz="3400" dirty="0"/>
              <a:t> </a:t>
            </a:r>
            <a:r>
              <a:rPr lang="fr-FR" sz="3400" dirty="0" err="1"/>
              <a:t>između</a:t>
            </a:r>
            <a:r>
              <a:rPr lang="fr-FR" sz="3400" dirty="0"/>
              <a:t> </a:t>
            </a:r>
            <a:r>
              <a:rPr lang="fr-FR" sz="3400" dirty="0" err="1"/>
              <a:t>različitih</a:t>
            </a:r>
            <a:r>
              <a:rPr lang="fr-FR" sz="3400" dirty="0"/>
              <a:t> </a:t>
            </a:r>
            <a:r>
              <a:rPr lang="fr-FR" sz="3400" dirty="0" err="1"/>
              <a:t>kulturno-historijskih</a:t>
            </a:r>
            <a:r>
              <a:rPr lang="fr-FR" sz="3400" dirty="0"/>
              <a:t> </a:t>
            </a:r>
            <a:r>
              <a:rPr lang="fr-FR" sz="3400" dirty="0" err="1"/>
              <a:t>epoha</a:t>
            </a:r>
            <a:r>
              <a:rPr lang="fr-FR" sz="3400" dirty="0"/>
              <a:t>, </a:t>
            </a:r>
            <a:r>
              <a:rPr lang="fr-FR" sz="3400" dirty="0" err="1"/>
              <a:t>katalizator</a:t>
            </a:r>
            <a:r>
              <a:rPr lang="fr-FR" sz="3400" dirty="0"/>
              <a:t> </a:t>
            </a:r>
            <a:r>
              <a:rPr lang="fr-FR" sz="3400" dirty="0" err="1"/>
              <a:t>suprotnosti</a:t>
            </a:r>
            <a:r>
              <a:rPr lang="fr-FR" sz="3400" dirty="0"/>
              <a:t>, </a:t>
            </a:r>
            <a:r>
              <a:rPr lang="fr-FR" sz="3400" dirty="0" err="1"/>
              <a:t>spoj</a:t>
            </a:r>
            <a:r>
              <a:rPr lang="fr-FR" sz="3400" dirty="0"/>
              <a:t> </a:t>
            </a:r>
            <a:r>
              <a:rPr lang="fr-FR" sz="3400" dirty="0" err="1"/>
              <a:t>starog</a:t>
            </a:r>
            <a:r>
              <a:rPr lang="fr-FR" sz="3400" dirty="0"/>
              <a:t> i </a:t>
            </a:r>
            <a:r>
              <a:rPr lang="fr-FR" sz="3400" dirty="0" err="1"/>
              <a:t>novog</a:t>
            </a:r>
            <a:r>
              <a:rPr lang="fr-FR" sz="3400" dirty="0"/>
              <a:t>, </a:t>
            </a:r>
            <a:r>
              <a:rPr lang="fr-FR" sz="3400" dirty="0" err="1"/>
              <a:t>Istoka</a:t>
            </a:r>
            <a:r>
              <a:rPr lang="fr-FR" sz="3400" dirty="0"/>
              <a:t> i </a:t>
            </a:r>
            <a:r>
              <a:rPr lang="fr-FR" sz="3400" dirty="0" err="1"/>
              <a:t>Zapada</a:t>
            </a:r>
            <a:r>
              <a:rPr lang="fr-FR" sz="3400" dirty="0"/>
              <a:t>, </a:t>
            </a:r>
            <a:r>
              <a:rPr lang="fr-FR" sz="3400" dirty="0" err="1"/>
              <a:t>spoj</a:t>
            </a:r>
            <a:r>
              <a:rPr lang="fr-FR" sz="3400" dirty="0"/>
              <a:t> </a:t>
            </a:r>
            <a:r>
              <a:rPr lang="fr-FR" sz="3400" dirty="0" err="1"/>
              <a:t>jedinstva</a:t>
            </a:r>
            <a:r>
              <a:rPr lang="fr-FR" sz="3400" dirty="0"/>
              <a:t> u </a:t>
            </a:r>
            <a:r>
              <a:rPr lang="fr-FR" sz="3400" dirty="0" err="1"/>
              <a:t>različitosti</a:t>
            </a:r>
            <a:r>
              <a:rPr lang="fr-FR" sz="3400" dirty="0"/>
              <a:t>.</a:t>
            </a:r>
          </a:p>
          <a:p>
            <a:endParaRPr lang="fr-FR" dirty="0"/>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0000" lnSpcReduction="20000"/>
          </a:bodyPr>
          <a:lstStyle/>
          <a:p>
            <a:pPr algn="just">
              <a:lnSpc>
                <a:spcPct val="115000"/>
              </a:lnSpc>
            </a:pPr>
            <a:r>
              <a:rPr lang="en-GB" sz="4000" dirty="0">
                <a:effectLst/>
                <a:latin typeface="Times New Roman" panose="02020603050405020304" pitchFamily="18" charset="0"/>
                <a:ea typeface="Times New Roman" panose="02020603050405020304" pitchFamily="18" charset="0"/>
                <a:cs typeface="Times New Roman" panose="02020603050405020304" pitchFamily="18" charset="0"/>
              </a:rPr>
              <a:t>Sarajevo a </a:t>
            </a:r>
            <a:r>
              <a:rPr lang="en-GB" sz="4000" dirty="0" err="1">
                <a:effectLst/>
                <a:latin typeface="Times New Roman" panose="02020603050405020304" pitchFamily="18" charset="0"/>
                <a:ea typeface="Times New Roman" panose="02020603050405020304" pitchFamily="18" charset="0"/>
                <a:cs typeface="Times New Roman" panose="02020603050405020304" pitchFamily="18" charset="0"/>
              </a:rPr>
              <a:t>toujours</a:t>
            </a:r>
            <a:r>
              <a:rPr lang="en-GB"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été</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la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ville</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où</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se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rencontraient</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des cultures et des traditions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différentes</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qui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ont</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laissé</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leurs</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traces sur son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patrimoine</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spirituel et materiel,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ainsi</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que sur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l’esprit</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de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ses</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habitants.</a:t>
            </a:r>
            <a:r>
              <a:rPr lang="hr-HR" sz="4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pP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Depuis</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l</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fondation</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de la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ville</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les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membres</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de quatre religions y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vivent</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ensemble dans le respect et la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confiance</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Tous</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les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jours</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la ville retentisse des appels aux prières provenant de tous les lieux de culte, rappelant que pour les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Sarajeviens</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le respect mutuel est une mode de vie et non pas une norme imposée à laquelle ils doivent obéir.</a:t>
            </a:r>
            <a:endParaRPr lang="bs-Latn-BA"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fr-FR" sz="4000" dirty="0">
                <a:latin typeface="Times New Roman" panose="02020603050405020304" pitchFamily="18" charset="0"/>
                <a:ea typeface="Times New Roman" panose="02020603050405020304" pitchFamily="18" charset="0"/>
              </a:rPr>
              <a:t>La ville de Sarajevo était et reste le pont entre des époques culturelles et historiques différentes, le </a:t>
            </a:r>
            <a:r>
              <a:rPr lang="fr-FR" sz="4000" dirty="0" err="1">
                <a:latin typeface="Times New Roman" panose="02020603050405020304" pitchFamily="18" charset="0"/>
                <a:ea typeface="Times New Roman" panose="02020603050405020304" pitchFamily="18" charset="0"/>
              </a:rPr>
              <a:t>catalisateur</a:t>
            </a:r>
            <a:r>
              <a:rPr lang="fr-FR" sz="4000" dirty="0">
                <a:latin typeface="Times New Roman" panose="02020603050405020304" pitchFamily="18" charset="0"/>
                <a:ea typeface="Times New Roman" panose="02020603050405020304" pitchFamily="18" charset="0"/>
              </a:rPr>
              <a:t> des contradictions, le lieu de rencontre de l’ancien et du nouveau, de l’Orient et de l’Occident, le lieu où des diversités s’unissent.</a:t>
            </a:r>
            <a:endParaRPr lang="en-GB" sz="4000" dirty="0"/>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endParaRPr lang="fr-FR" sz="3600" dirty="0"/>
          </a:p>
          <a:p>
            <a:r>
              <a:rPr lang="fr-FR" sz="3600" dirty="0"/>
              <a:t>Sarajevo, hier et aujourd’hui</a:t>
            </a:r>
          </a:p>
          <a:p>
            <a:endParaRPr lang="fr-FR" sz="3600" dirty="0"/>
          </a:p>
        </p:txBody>
      </p:sp>
    </p:spTree>
    <p:extLst>
      <p:ext uri="{BB962C8B-B14F-4D97-AF65-F5344CB8AC3E}">
        <p14:creationId xmlns:p14="http://schemas.microsoft.com/office/powerpoint/2010/main" val="104868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47500" lnSpcReduction="20000"/>
          </a:bodyPr>
          <a:lstStyle/>
          <a:p>
            <a:pPr algn="just">
              <a:lnSpc>
                <a:spcPct val="115000"/>
              </a:lnSpc>
              <a:spcAft>
                <a:spcPts val="800"/>
              </a:spcAft>
            </a:pPr>
            <a:r>
              <a:rPr lang="hr-HR" sz="3600" dirty="0">
                <a:effectLst/>
                <a:latin typeface="Times New Roman" panose="02020603050405020304" pitchFamily="18" charset="0"/>
                <a:ea typeface="Calibri" panose="020F0502020204030204" pitchFamily="34" charset="0"/>
                <a:cs typeface="Times New Roman" panose="02020603050405020304" pitchFamily="18" charset="0"/>
              </a:rPr>
              <a:t>Ovog 5. aprila obilježili smo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30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godina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od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početka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opsade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Sarajeva</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hr-BA" sz="3600" dirty="0">
                <a:effectLst/>
                <a:latin typeface="Times New Roman" panose="02020603050405020304" pitchFamily="18" charset="0"/>
                <a:ea typeface="Calibri" panose="020F0502020204030204" pitchFamily="34" charset="0"/>
                <a:cs typeface="Times New Roman" panose="02020603050405020304" pitchFamily="18" charset="0"/>
              </a:rPr>
              <a:t>najduže opsade jednog grada u savremenoj historiji ratovanja koja je trajala puna 44 mjeseca. </a:t>
            </a:r>
            <a:endParaRPr lang="en-GB"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hr-BA" sz="3600" dirty="0">
                <a:effectLst/>
                <a:latin typeface="Times New Roman" panose="02020603050405020304" pitchFamily="18" charset="0"/>
                <a:ea typeface="Calibri" panose="020F0502020204030204" pitchFamily="34" charset="0"/>
                <a:cs typeface="Times New Roman" panose="02020603050405020304" pitchFamily="18" charset="0"/>
              </a:rPr>
              <a:t>Za to vrijeme ubijeno je više od 11 hiljada civila, od kojih 1.601 dijete, a preko 50.000 civila je bilo lakše ili teže ranjeno. Procjenjuje se da je oko 500.000 projektila ispaljeno na grad za vrijeme opsade, dok je zabilježeno da je dana 22. jula 1993. godine na grad ispaljeno rekordnih 3.777 projektila. Na grad je dnevno u prosjeku ispaljivano 329 granata.</a:t>
            </a:r>
            <a:endParaRPr lang="en-GB"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hr-BA" sz="3600" dirty="0">
                <a:effectLst/>
                <a:latin typeface="Times New Roman" panose="02020603050405020304" pitchFamily="18" charset="0"/>
                <a:ea typeface="Calibri" panose="020F0502020204030204" pitchFamily="34" charset="0"/>
                <a:cs typeface="Times New Roman" panose="02020603050405020304" pitchFamily="18" charset="0"/>
              </a:rPr>
              <a:t>Svih 1.425 dana opsade, više od 380.000 ljudi živjelo je bez hrane, struje, vode i grijanja.</a:t>
            </a:r>
            <a:endParaRPr lang="en-GB"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7500" lnSpcReduction="20000"/>
          </a:bodyPr>
          <a:lstStyle/>
          <a:p>
            <a:pPr algn="just">
              <a:lnSpc>
                <a:spcPct val="115000"/>
              </a:lnSpc>
              <a:spcAft>
                <a:spcPts val="800"/>
              </a:spcAft>
            </a:pPr>
            <a:r>
              <a:rPr lang="fr-FR" sz="3400" dirty="0">
                <a:latin typeface="Times New Roman" panose="02020603050405020304" pitchFamily="18" charset="0"/>
                <a:ea typeface="Calibri" panose="020F0502020204030204" pitchFamily="34" charset="0"/>
                <a:cs typeface="Times New Roman" panose="02020603050405020304" pitchFamily="18" charset="0"/>
              </a:rPr>
              <a:t>Le 5 avril 2022 a marqué le trentième anniversaire du siège de  Sarajevo qui a duré quarante-quatre mois et qui était le plus long siège d’une ville dans l’histoire moderne de la guerre.</a:t>
            </a:r>
            <a:endParaRPr lang="en-GB" sz="3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fr-FR" sz="3400" dirty="0">
                <a:latin typeface="Times New Roman" panose="02020603050405020304" pitchFamily="18" charset="0"/>
                <a:ea typeface="Calibri" panose="020F0502020204030204" pitchFamily="34" charset="0"/>
                <a:cs typeface="Times New Roman" panose="02020603050405020304" pitchFamily="18" charset="0"/>
              </a:rPr>
              <a:t>Pendant le siège, plus de 11.000 civils ont été tués, dont 1.601</a:t>
            </a:r>
            <a:r>
              <a:rPr lang="fr-FR" sz="3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sz="3400" dirty="0">
                <a:latin typeface="Times New Roman" panose="02020603050405020304" pitchFamily="18" charset="0"/>
                <a:ea typeface="Calibri" panose="020F0502020204030204" pitchFamily="34" charset="0"/>
                <a:cs typeface="Times New Roman" panose="02020603050405020304" pitchFamily="18" charset="0"/>
              </a:rPr>
              <a:t>enfants. Plus de 50.000 civils ont été légèrement ou grièvement blessés. On estime que pendant le siège environ 500.000 projectiles ont été lancés sur la ville et le 22 juillet 1993 on a enregistré le nombre record de 3.777 projectiles. Sur la ville tombaient quotidiennement en moyenne 329 projectiles.</a:t>
            </a:r>
            <a:endParaRPr lang="en-GB" sz="3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fr-FR" sz="3400" dirty="0">
                <a:latin typeface="Times New Roman" panose="02020603050405020304" pitchFamily="18" charset="0"/>
                <a:ea typeface="Calibri" panose="020F0502020204030204" pitchFamily="34" charset="0"/>
                <a:cs typeface="Times New Roman" panose="02020603050405020304" pitchFamily="18" charset="0"/>
              </a:rPr>
              <a:t>Pendant tous les 1.425 jours du siège, plus de 380.000 personnes vivaient sans nourriture, électricité, eau et chauffage.</a:t>
            </a:r>
            <a:endParaRPr lang="en-GB" sz="3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endParaRPr lang="fr-FR" sz="3600" dirty="0"/>
          </a:p>
          <a:p>
            <a:r>
              <a:rPr lang="fr-FR" sz="3600" dirty="0"/>
              <a:t>Sarajevo, hier et aujourd’hui</a:t>
            </a:r>
          </a:p>
          <a:p>
            <a:endParaRPr lang="fr-FR" sz="3600" dirty="0"/>
          </a:p>
        </p:txBody>
      </p:sp>
    </p:spTree>
    <p:extLst>
      <p:ext uri="{BB962C8B-B14F-4D97-AF65-F5344CB8AC3E}">
        <p14:creationId xmlns:p14="http://schemas.microsoft.com/office/powerpoint/2010/main" val="271581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Autofit/>
          </a:bodyPr>
          <a:lstStyle/>
          <a:p>
            <a:pPr algn="just">
              <a:lnSpc>
                <a:spcPct val="115000"/>
              </a:lnSpc>
              <a:spcAft>
                <a:spcPts val="800"/>
              </a:spcAft>
            </a:pPr>
            <a:r>
              <a:rPr lang="bs-Latn-BA" sz="1600" dirty="0">
                <a:effectLst/>
                <a:latin typeface="Times New Roman" panose="02020603050405020304" pitchFamily="18" charset="0"/>
                <a:ea typeface="Calibri" panose="020F0502020204030204" pitchFamily="34" charset="0"/>
                <a:cs typeface="Times New Roman" panose="02020603050405020304" pitchFamily="18" charset="0"/>
              </a:rPr>
              <a:t>Sarajevo nije posustalo! </a:t>
            </a:r>
            <a:r>
              <a:rPr lang="bs-Latn-BA" sz="1600" dirty="0" err="1">
                <a:effectLst/>
                <a:latin typeface="Times New Roman" panose="02020603050405020304" pitchFamily="18" charset="0"/>
                <a:ea typeface="Calibri" panose="020F0502020204030204" pitchFamily="34" charset="0"/>
                <a:cs typeface="Times New Roman" panose="02020603050405020304" pitchFamily="18" charset="0"/>
              </a:rPr>
              <a:t>Odolilo</a:t>
            </a:r>
            <a:r>
              <a:rPr lang="bs-Latn-BA" sz="1600" dirty="0">
                <a:effectLst/>
                <a:latin typeface="Times New Roman" panose="02020603050405020304" pitchFamily="18" charset="0"/>
                <a:ea typeface="Calibri" panose="020F0502020204030204" pitchFamily="34" charset="0"/>
                <a:cs typeface="Times New Roman" panose="02020603050405020304" pitchFamily="18" charset="0"/>
              </a:rPr>
              <a:t> je, osnažen i još prkosniji, </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ostajući grad koji voli ljude i kojeg ljudi vole.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L</a:t>
            </a:r>
            <a:r>
              <a:rPr lang="hr-HR" sz="1600" dirty="0" err="1">
                <a:effectLst/>
                <a:latin typeface="Times New Roman" panose="02020603050405020304" pitchFamily="18" charset="0"/>
                <a:ea typeface="Calibri" panose="020F0502020204030204" pitchFamily="34" charset="0"/>
                <a:cs typeface="Times New Roman" panose="02020603050405020304" pitchFamily="18" charset="0"/>
              </a:rPr>
              <a:t>ijep</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i privlačan, sa fascinantnim graditeljskim skladom, sa duboko ukorijenjenom stoljetnom tradicijom tolerancije i </a:t>
            </a:r>
            <a:r>
              <a:rPr lang="hr-HR" sz="1600" dirty="0">
                <a:latin typeface="Times New Roman" panose="02020603050405020304" pitchFamily="18" charset="0"/>
                <a:ea typeface="Calibri" panose="020F0502020204030204" pitchFamily="34" charset="0"/>
                <a:cs typeface="Times New Roman" panose="02020603050405020304" pitchFamily="18" charset="0"/>
              </a:rPr>
              <a:t>zajedničkog života</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uvažavanja drugog i drugačijeg.</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To je stvorilo našu mirotvornu svijest, to je stvorilo naš interkulturni i </a:t>
            </a:r>
            <a:r>
              <a:rPr lang="hr-HR" sz="1600" dirty="0" err="1">
                <a:effectLst/>
                <a:latin typeface="Times New Roman" panose="02020603050405020304" pitchFamily="18" charset="0"/>
                <a:ea typeface="Calibri" panose="020F0502020204030204" pitchFamily="34" charset="0"/>
                <a:cs typeface="Times New Roman" panose="02020603050405020304" pitchFamily="18" charset="0"/>
              </a:rPr>
              <a:t>multietični</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način života, </a:t>
            </a:r>
            <a:r>
              <a:rPr lang="hr-HR" sz="1600" dirty="0" err="1">
                <a:effectLst/>
                <a:latin typeface="Times New Roman" panose="02020603050405020304" pitchFamily="18" charset="0"/>
                <a:ea typeface="Calibri" panose="020F0502020204030204" pitchFamily="34" charset="0"/>
                <a:cs typeface="Times New Roman" panose="02020603050405020304" pitchFamily="18" charset="0"/>
              </a:rPr>
              <a:t>odbranilo</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njegov antifašistički duh i sačuvalo njegovu prepoznatljivu otvorenost za sve kulture i sve religije.</a:t>
            </a:r>
            <a:r>
              <a:rPr lang="hr-H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bs-Latn-B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bs-Latn-BA" sz="1600" dirty="0">
                <a:effectLst/>
                <a:latin typeface="Times New Roman" panose="02020603050405020304" pitchFamily="18" charset="0"/>
                <a:ea typeface="Calibri" panose="020F0502020204030204" pitchFamily="34" charset="0"/>
                <a:cs typeface="Times New Roman" panose="02020603050405020304" pitchFamily="18" charset="0"/>
              </a:rPr>
              <a:t> hijerarhiji životnih vrijednosti na prvo mjesto stavljamo mir! </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Burna prošlost ovog grada neka nam svima bude opomena, ali i motiv da se uključimo u mirovne aktivnosti, kako bi promovirali kulturu mira, prije svega, dostojanstvo i svetost života svakoga čovjeka.</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0000" lnSpcReduction="20000"/>
          </a:bodyPr>
          <a:lstStyle/>
          <a:p>
            <a:pPr>
              <a:lnSpc>
                <a:spcPct val="120000"/>
              </a:lnSpc>
            </a:pPr>
            <a:r>
              <a:rPr lang="fr-FR" sz="3700" dirty="0">
                <a:effectLst/>
                <a:latin typeface="Times New Roman" panose="02020603050405020304" pitchFamily="18" charset="0"/>
                <a:ea typeface="Calibri" panose="020F0502020204030204" pitchFamily="34" charset="0"/>
                <a:cs typeface="Times New Roman" panose="02020603050405020304" pitchFamily="18" charset="0"/>
              </a:rPr>
              <a:t>La ville de </a:t>
            </a:r>
            <a:r>
              <a:rPr lang="bs-Latn-BA" sz="3700" dirty="0">
                <a:effectLst/>
                <a:latin typeface="Times New Roman" panose="02020603050405020304" pitchFamily="18" charset="0"/>
                <a:ea typeface="Calibri" panose="020F0502020204030204" pitchFamily="34" charset="0"/>
                <a:cs typeface="Times New Roman" panose="02020603050405020304" pitchFamily="18" charset="0"/>
              </a:rPr>
              <a:t>Sarajevo </a:t>
            </a:r>
            <a:r>
              <a:rPr lang="fr-FR" sz="3700" dirty="0">
                <a:latin typeface="Times New Roman" panose="02020603050405020304" pitchFamily="18" charset="0"/>
                <a:ea typeface="Calibri" panose="020F0502020204030204" pitchFamily="34" charset="0"/>
                <a:cs typeface="Times New Roman" panose="02020603050405020304" pitchFamily="18" charset="0"/>
              </a:rPr>
              <a:t>ne s’était pas rendue et avait résisté! La ville de Sarajevo est devenue encore plus forte et présente plus de défis.</a:t>
            </a:r>
            <a:r>
              <a:rPr lang="fr-FR" sz="3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sz="3700" dirty="0">
                <a:latin typeface="Times New Roman" panose="02020603050405020304" pitchFamily="18" charset="0"/>
                <a:ea typeface="Calibri" panose="020F0502020204030204" pitchFamily="34" charset="0"/>
                <a:cs typeface="Times New Roman" panose="02020603050405020304" pitchFamily="18" charset="0"/>
              </a:rPr>
              <a:t>Elle est restée la ville aimant les gens et la ville que les gens aiment. C’est une belle ville attirante, connue par son harmonie architecturale fascinante, par sa tradition séculaire de tolérance et du vivre ensemble, par son respect pour</a:t>
            </a:r>
            <a:r>
              <a:rPr lang="fr-FR" sz="37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sz="3700" dirty="0">
                <a:latin typeface="Times New Roman" panose="02020603050405020304" pitchFamily="18" charset="0"/>
                <a:ea typeface="Calibri" panose="020F0502020204030204" pitchFamily="34" charset="0"/>
                <a:cs typeface="Times New Roman" panose="02020603050405020304" pitchFamily="18" charset="0"/>
              </a:rPr>
              <a:t>l’autre et pour le différent.</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20000"/>
              </a:lnSpc>
            </a:pP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Cela</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faconné</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notre</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conscience de </a:t>
            </a: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bâtisseurs</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de la </a:t>
            </a: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paix</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notre</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mode de vie </a:t>
            </a: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interculturelle</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et</a:t>
            </a:r>
            <a:r>
              <a:rPr lang="en-GB" sz="37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multiethnique</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a protégé </a:t>
            </a:r>
            <a:r>
              <a:rPr lang="en-GB" sz="3700" dirty="0" err="1">
                <a:latin typeface="Times New Roman" panose="02020603050405020304" pitchFamily="18" charset="0"/>
                <a:ea typeface="Calibri" panose="020F0502020204030204" pitchFamily="34" charset="0"/>
                <a:cs typeface="Times New Roman" panose="02020603050405020304" pitchFamily="18" charset="0"/>
              </a:rPr>
              <a:t>l’</a:t>
            </a: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esprit</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antifasciste</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de la </a:t>
            </a: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ville</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et a </a:t>
            </a: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préservé</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son </a:t>
            </a: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ouverture</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à</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toutes</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les cultures et </a:t>
            </a: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à</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700" dirty="0" err="1">
                <a:effectLst/>
                <a:latin typeface="Times New Roman" panose="02020603050405020304" pitchFamily="18" charset="0"/>
                <a:ea typeface="Calibri" panose="020F0502020204030204" pitchFamily="34" charset="0"/>
                <a:cs typeface="Times New Roman" panose="02020603050405020304" pitchFamily="18" charset="0"/>
              </a:rPr>
              <a:t>toutes</a:t>
            </a:r>
            <a:r>
              <a:rPr lang="en-GB" sz="3700" dirty="0">
                <a:effectLst/>
                <a:latin typeface="Times New Roman" panose="02020603050405020304" pitchFamily="18" charset="0"/>
                <a:ea typeface="Calibri" panose="020F0502020204030204" pitchFamily="34" charset="0"/>
                <a:cs typeface="Times New Roman" panose="02020603050405020304" pitchFamily="18" charset="0"/>
              </a:rPr>
              <a:t>  les religions.</a:t>
            </a:r>
            <a:r>
              <a:rPr lang="hr-HR" sz="37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20000"/>
              </a:lnSpc>
            </a:pPr>
            <a:r>
              <a:rPr lang="fr-FR" sz="3700" dirty="0">
                <a:effectLst/>
                <a:latin typeface="Times New Roman" panose="02020603050405020304" pitchFamily="18" charset="0"/>
                <a:ea typeface="Calibri" panose="020F0502020204030204" pitchFamily="34" charset="0"/>
                <a:cs typeface="Times New Roman" panose="02020603050405020304" pitchFamily="18" charset="0"/>
              </a:rPr>
              <a:t>Dans la hiérarchie des valeurs qui nous importent, la paix occupe la première place</a:t>
            </a:r>
            <a:r>
              <a:rPr lang="bs-Latn-BA" sz="370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37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700" dirty="0">
                <a:latin typeface="Times New Roman" panose="02020603050405020304" pitchFamily="18" charset="0"/>
                <a:ea typeface="Calibri" panose="020F0502020204030204" pitchFamily="34" charset="0"/>
                <a:cs typeface="Times New Roman" panose="02020603050405020304" pitchFamily="18" charset="0"/>
              </a:rPr>
              <a:t>L</a:t>
            </a:r>
            <a:r>
              <a:rPr lang="fr-FR" sz="3700" dirty="0">
                <a:effectLst/>
                <a:latin typeface="Times New Roman" panose="02020603050405020304" pitchFamily="18" charset="0"/>
                <a:ea typeface="Calibri" panose="020F0502020204030204" pitchFamily="34" charset="0"/>
                <a:cs typeface="Times New Roman" panose="02020603050405020304" pitchFamily="18" charset="0"/>
              </a:rPr>
              <a:t>e passé turbulent de cette ville doit nous interpeller tous, mais aussi nous motiver avant tout à participer à des activités pour la paix, à promouvoir la culture de la paix, la dignité et le caractère sacré de la vie de tout homme.</a:t>
            </a:r>
            <a:endParaRPr lang="en-GB" sz="3700" dirty="0"/>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fr-FR" sz="3600" dirty="0"/>
              <a:t>Sarajevo, hier et aujourd’hui</a:t>
            </a:r>
          </a:p>
        </p:txBody>
      </p:sp>
    </p:spTree>
    <p:extLst>
      <p:ext uri="{BB962C8B-B14F-4D97-AF65-F5344CB8AC3E}">
        <p14:creationId xmlns:p14="http://schemas.microsoft.com/office/powerpoint/2010/main" val="23301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47500" lnSpcReduction="20000"/>
          </a:bodyPr>
          <a:lstStyle/>
          <a:p>
            <a:pPr algn="just">
              <a:lnSpc>
                <a:spcPct val="115000"/>
              </a:lnSpc>
              <a:spcAft>
                <a:spcPts val="800"/>
              </a:spcAft>
            </a:pPr>
            <a:r>
              <a:rPr lang="bs-Latn-BA" sz="4000" dirty="0">
                <a:effectLst/>
                <a:latin typeface="Times New Roman" panose="02020603050405020304" pitchFamily="18" charset="0"/>
                <a:ea typeface="Calibri" panose="020F0502020204030204" pitchFamily="34" charset="0"/>
                <a:cs typeface="Times New Roman" panose="02020603050405020304" pitchFamily="18" charset="0"/>
              </a:rPr>
              <a:t>Sarajevo je danas izuzetno dinamičan i aktivan grad koji svoje potencijale nastoji na najbolji mogući način iskoristiti, na dobrobit svojih građana, koji su naš najjači resurs. </a:t>
            </a:r>
          </a:p>
          <a:p>
            <a:pPr algn="just">
              <a:lnSpc>
                <a:spcPct val="115000"/>
              </a:lnSpc>
              <a:spcAft>
                <a:spcPts val="800"/>
              </a:spcAft>
            </a:pPr>
            <a:r>
              <a:rPr lang="bs-Latn-BA" sz="4000" dirty="0">
                <a:effectLst/>
                <a:latin typeface="Times New Roman" panose="02020603050405020304" pitchFamily="18" charset="0"/>
                <a:ea typeface="Calibri" panose="020F0502020204030204" pitchFamily="34" charset="0"/>
                <a:cs typeface="Times New Roman" panose="02020603050405020304" pitchFamily="18" charset="0"/>
              </a:rPr>
              <a:t>Svoj potencijal vidimo i u mladim ljudima, koje trebamo ohrabriti i odgajati sa novom pozitivnom sviješću, univerzalnim vrijednostima i novim otvorenim perspektivama.</a:t>
            </a:r>
          </a:p>
          <a:p>
            <a:pPr algn="just">
              <a:lnSpc>
                <a:spcPct val="115000"/>
              </a:lnSpc>
              <a:spcAft>
                <a:spcPts val="800"/>
              </a:spcAft>
            </a:pPr>
            <a:r>
              <a:rPr lang="bs-Latn-BA" sz="4000" dirty="0">
                <a:effectLst/>
                <a:latin typeface="Times New Roman" panose="02020603050405020304" pitchFamily="18" charset="0"/>
                <a:ea typeface="Calibri" panose="020F0502020204030204" pitchFamily="34" charset="0"/>
                <a:cs typeface="Times New Roman" panose="02020603050405020304" pitchFamily="18" charset="0"/>
              </a:rPr>
              <a:t>Sarajevo je i grad okrenut budućnosti. Želimo da budućnost Evrope gradimo zajedno s vama, ali i da damo svoj doprinos postizanju mira u svijetu. </a:t>
            </a:r>
          </a:p>
          <a:p>
            <a:pPr algn="just">
              <a:lnSpc>
                <a:spcPct val="115000"/>
              </a:lnSpc>
              <a:spcAft>
                <a:spcPts val="800"/>
              </a:spcAft>
            </a:pPr>
            <a:endParaRPr lang="bs-Latn-BA"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7500" lnSpcReduction="20000"/>
          </a:bodyPr>
          <a:lstStyle/>
          <a:p>
            <a:pPr algn="just">
              <a:lnSpc>
                <a:spcPct val="115000"/>
              </a:lnSpc>
            </a:pPr>
            <a:r>
              <a:rPr lang="fr-FR"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Aujourd’hui, l</a:t>
            </a:r>
            <a:r>
              <a:rPr lang="fr-FR" sz="3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ville de </a:t>
            </a:r>
            <a:r>
              <a:rPr lang="bs-Latn-BA" sz="3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Sarajevo </a:t>
            </a:r>
            <a:r>
              <a:rPr lang="fr-FR" sz="3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 une ville très active et dynamique qui cherche à utiliser ses ressources de la meilleure façon possible</a:t>
            </a:r>
            <a:r>
              <a:rPr lang="bs-Latn-BA" sz="3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3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pour le </a:t>
            </a:r>
            <a:r>
              <a:rPr lang="fr-FR" sz="3800" dirty="0">
                <a:effectLst/>
                <a:latin typeface="Times New Roman" panose="02020603050405020304" pitchFamily="18" charset="0"/>
                <a:ea typeface="Times New Roman" panose="02020603050405020304" pitchFamily="18" charset="0"/>
                <a:cs typeface="Times New Roman" panose="02020603050405020304" pitchFamily="18" charset="0"/>
              </a:rPr>
              <a:t>bienêtre de ses citoyens </a:t>
            </a:r>
            <a:r>
              <a:rPr lang="fr-FR" sz="3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 plus forte de toutes nos ressources</a:t>
            </a:r>
            <a:r>
              <a:rPr lang="bs-Latn-BA" sz="3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fr-FR"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Nos jeunes sont dotés de </a:t>
            </a:r>
            <a:r>
              <a:rPr lang="fr-FR" sz="3800" dirty="0">
                <a:latin typeface="Times New Roman" panose="02020603050405020304" pitchFamily="18" charset="0"/>
                <a:ea typeface="Times New Roman" panose="02020603050405020304" pitchFamily="18" charset="0"/>
                <a:cs typeface="Times New Roman" panose="02020603050405020304" pitchFamily="18" charset="0"/>
              </a:rPr>
              <a:t>potentiel </a:t>
            </a:r>
            <a:r>
              <a:rPr lang="fr-FR"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et nous devons les encourager et les éduquer dans un nouvel esprit positif, leur inculquer des valeurs universelles et de nouvelles perspectives ouvertes.</a:t>
            </a:r>
            <a:r>
              <a:rPr lang="en-US" sz="3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pPr>
            <a:r>
              <a:rPr lang="bs-Latn-BA" sz="3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Sarajevo </a:t>
            </a:r>
            <a:r>
              <a:rPr lang="fr-FR" sz="3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 aussi une ville tournée vers l’avenir</a:t>
            </a:r>
            <a:r>
              <a:rPr lang="bs-Latn-BA" sz="3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Nous souhaitons bâtir l’avenir de l’Europe </a:t>
            </a:r>
            <a:r>
              <a:rPr lang="fr-FR"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ensemble </a:t>
            </a:r>
            <a:r>
              <a:rPr lang="fr-FR" sz="3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avec vous, mais aussi apporter notre </a:t>
            </a:r>
            <a:r>
              <a:rPr lang="fr-FR" sz="3800" dirty="0">
                <a:effectLst/>
                <a:latin typeface="Times New Roman" panose="02020603050405020304" pitchFamily="18" charset="0"/>
                <a:ea typeface="Times New Roman" panose="02020603050405020304" pitchFamily="18" charset="0"/>
                <a:cs typeface="Times New Roman" panose="02020603050405020304" pitchFamily="18" charset="0"/>
              </a:rPr>
              <a:t>contribution au maintien de la paix dans le monde. </a:t>
            </a:r>
            <a:endParaRPr lang="en-GB" sz="3800" dirty="0"/>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fr-FR" sz="3600" dirty="0"/>
              <a:t>Sarajevo, hier et aujourd’hui</a:t>
            </a:r>
          </a:p>
        </p:txBody>
      </p:sp>
    </p:spTree>
    <p:extLst>
      <p:ext uri="{BB962C8B-B14F-4D97-AF65-F5344CB8AC3E}">
        <p14:creationId xmlns:p14="http://schemas.microsoft.com/office/powerpoint/2010/main" val="150448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Autofit/>
          </a:bodyPr>
          <a:lstStyle/>
          <a:p>
            <a:r>
              <a:rPr lang="hr-BA" sz="2800" dirty="0"/>
              <a:t>Koje su glavne </a:t>
            </a:r>
            <a:r>
              <a:rPr lang="en-US" sz="2800" dirty="0" err="1"/>
              <a:t>aktualne</a:t>
            </a:r>
            <a:r>
              <a:rPr lang="en-US" sz="2800" dirty="0"/>
              <a:t> </a:t>
            </a:r>
            <a:r>
              <a:rPr lang="hr-BA" sz="2800" dirty="0"/>
              <a:t>poteškoće u odnosu na </a:t>
            </a:r>
            <a:r>
              <a:rPr lang="en-US" sz="2800" dirty="0"/>
              <a:t>”S</a:t>
            </a:r>
            <a:r>
              <a:rPr lang="hr-BA" sz="2800" dirty="0"/>
              <a:t>uživot u miru</a:t>
            </a:r>
            <a:r>
              <a:rPr lang="en-US" sz="2800" dirty="0"/>
              <a:t>”</a:t>
            </a:r>
            <a:r>
              <a:rPr lang="fr-FR" sz="2800" dirty="0"/>
              <a:t>?</a:t>
            </a:r>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47500" lnSpcReduction="20000"/>
          </a:bodyPr>
          <a:lstStyle/>
          <a:p>
            <a:pPr algn="just">
              <a:lnSpc>
                <a:spcPct val="120000"/>
              </a:lnSpc>
            </a:pPr>
            <a:r>
              <a:rPr lang="fr-FR" sz="4000" dirty="0" err="1">
                <a:latin typeface="Times New Roman" panose="02020603050405020304" pitchFamily="18" charset="0"/>
                <a:cs typeface="Times New Roman" panose="02020603050405020304" pitchFamily="18" charset="0"/>
              </a:rPr>
              <a:t>Kada</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govorimo</a:t>
            </a:r>
            <a:r>
              <a:rPr lang="fr-FR" sz="4000" dirty="0">
                <a:latin typeface="Times New Roman" panose="02020603050405020304" pitchFamily="18" charset="0"/>
                <a:cs typeface="Times New Roman" panose="02020603050405020304" pitchFamily="18" charset="0"/>
              </a:rPr>
              <a:t> o </a:t>
            </a:r>
            <a:r>
              <a:rPr lang="fr-FR" sz="4000" dirty="0" err="1">
                <a:latin typeface="Times New Roman" panose="02020603050405020304" pitchFamily="18" charset="0"/>
                <a:cs typeface="Times New Roman" panose="02020603050405020304" pitchFamily="18" charset="0"/>
              </a:rPr>
              <a:t>glavnim</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aktuelnim</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poteškoćama</a:t>
            </a:r>
            <a:r>
              <a:rPr lang="fr-FR" sz="4000" dirty="0">
                <a:latin typeface="Times New Roman" panose="02020603050405020304" pitchFamily="18" charset="0"/>
                <a:cs typeface="Times New Roman" panose="02020603050405020304" pitchFamily="18" charset="0"/>
              </a:rPr>
              <a:t> u </a:t>
            </a:r>
            <a:r>
              <a:rPr lang="fr-FR" sz="4000" dirty="0" err="1">
                <a:latin typeface="Times New Roman" panose="02020603050405020304" pitchFamily="18" charset="0"/>
                <a:cs typeface="Times New Roman" panose="02020603050405020304" pitchFamily="18" charset="0"/>
              </a:rPr>
              <a:t>odnosu</a:t>
            </a:r>
            <a:r>
              <a:rPr lang="fr-FR" sz="4000" dirty="0">
                <a:latin typeface="Times New Roman" panose="02020603050405020304" pitchFamily="18" charset="0"/>
                <a:cs typeface="Times New Roman" panose="02020603050405020304" pitchFamily="18" charset="0"/>
              </a:rPr>
              <a:t> na « </a:t>
            </a:r>
            <a:r>
              <a:rPr lang="fr-FR" sz="4000" dirty="0" err="1">
                <a:latin typeface="Times New Roman" panose="02020603050405020304" pitchFamily="18" charset="0"/>
                <a:cs typeface="Times New Roman" panose="02020603050405020304" pitchFamily="18" charset="0"/>
              </a:rPr>
              <a:t>Suživot</a:t>
            </a:r>
            <a:r>
              <a:rPr lang="fr-FR" sz="4000" dirty="0">
                <a:latin typeface="Times New Roman" panose="02020603050405020304" pitchFamily="18" charset="0"/>
                <a:cs typeface="Times New Roman" panose="02020603050405020304" pitchFamily="18" charset="0"/>
              </a:rPr>
              <a:t> u </a:t>
            </a:r>
            <a:r>
              <a:rPr lang="fr-FR" sz="4000" dirty="0" err="1">
                <a:latin typeface="Times New Roman" panose="02020603050405020304" pitchFamily="18" charset="0"/>
                <a:cs typeface="Times New Roman" panose="02020603050405020304" pitchFamily="18" charset="0"/>
              </a:rPr>
              <a:t>miru</a:t>
            </a:r>
            <a:r>
              <a:rPr lang="fr-FR" sz="4000" dirty="0">
                <a:latin typeface="Times New Roman" panose="02020603050405020304" pitchFamily="18" charset="0"/>
                <a:cs typeface="Times New Roman" panose="02020603050405020304" pitchFamily="18" charset="0"/>
              </a:rPr>
              <a:t> », </a:t>
            </a:r>
            <a:r>
              <a:rPr lang="fr-FR" sz="4000" dirty="0" err="1">
                <a:latin typeface="Times New Roman" panose="02020603050405020304" pitchFamily="18" charset="0"/>
                <a:cs typeface="Times New Roman" panose="02020603050405020304" pitchFamily="18" charset="0"/>
              </a:rPr>
              <a:t>ono</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što</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bih</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istakla</a:t>
            </a:r>
            <a:r>
              <a:rPr lang="fr-FR" sz="4000" dirty="0">
                <a:latin typeface="Times New Roman" panose="02020603050405020304" pitchFamily="18" charset="0"/>
                <a:cs typeface="Times New Roman" panose="02020603050405020304" pitchFamily="18" charset="0"/>
              </a:rPr>
              <a:t> je </a:t>
            </a:r>
            <a:r>
              <a:rPr lang="fr-FR" sz="4000" dirty="0" err="1">
                <a:latin typeface="Times New Roman" panose="02020603050405020304" pitchFamily="18" charset="0"/>
                <a:cs typeface="Times New Roman" panose="02020603050405020304" pitchFamily="18" charset="0"/>
              </a:rPr>
              <a:t>politička</a:t>
            </a:r>
            <a:r>
              <a:rPr lang="fr-FR" sz="4000" dirty="0">
                <a:latin typeface="Times New Roman" panose="02020603050405020304" pitchFamily="18" charset="0"/>
                <a:cs typeface="Times New Roman" panose="02020603050405020304" pitchFamily="18" charset="0"/>
              </a:rPr>
              <a:t> i </a:t>
            </a:r>
            <a:r>
              <a:rPr lang="fr-FR" sz="4000" dirty="0" err="1">
                <a:latin typeface="Times New Roman" panose="02020603050405020304" pitchFamily="18" charset="0"/>
                <a:cs typeface="Times New Roman" panose="02020603050405020304" pitchFamily="18" charset="0"/>
              </a:rPr>
              <a:t>ekonomska</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situacija</a:t>
            </a:r>
            <a:r>
              <a:rPr lang="fr-FR" sz="4000" dirty="0">
                <a:latin typeface="Times New Roman" panose="02020603050405020304" pitchFamily="18" charset="0"/>
                <a:cs typeface="Times New Roman" panose="02020603050405020304" pitchFamily="18" charset="0"/>
              </a:rPr>
              <a:t>, te </a:t>
            </a:r>
            <a:r>
              <a:rPr lang="bs-Latn-BA" sz="4000" dirty="0">
                <a:latin typeface="Times New Roman" panose="02020603050405020304" pitchFamily="18" charset="0"/>
                <a:ea typeface="Calibri" panose="020F0502020204030204" pitchFamily="34" charset="0"/>
                <a:cs typeface="Times New Roman" panose="02020603050405020304" pitchFamily="18" charset="0"/>
              </a:rPr>
              <a:t>unutrašnji i vanjski pritisci i izazovi</a:t>
            </a:r>
            <a:r>
              <a:rPr lang="en-GB" sz="4000" dirty="0">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latin typeface="Times New Roman" panose="02020603050405020304" pitchFamily="18" charset="0"/>
                <a:ea typeface="Calibri" panose="020F0502020204030204" pitchFamily="34" charset="0"/>
                <a:cs typeface="Times New Roman" panose="02020603050405020304" pitchFamily="18" charset="0"/>
              </a:rPr>
              <a:t>sa</a:t>
            </a:r>
            <a:r>
              <a:rPr lang="en-GB" sz="4000" dirty="0">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latin typeface="Times New Roman" panose="02020603050405020304" pitchFamily="18" charset="0"/>
                <a:ea typeface="Calibri" panose="020F0502020204030204" pitchFamily="34" charset="0"/>
                <a:cs typeface="Times New Roman" panose="02020603050405020304" pitchFamily="18" charset="0"/>
              </a:rPr>
              <a:t>kojima</a:t>
            </a:r>
            <a:r>
              <a:rPr lang="en-GB" sz="4000" dirty="0">
                <a:latin typeface="Times New Roman" panose="02020603050405020304" pitchFamily="18" charset="0"/>
                <a:ea typeface="Calibri" panose="020F0502020204030204" pitchFamily="34" charset="0"/>
                <a:cs typeface="Times New Roman" panose="02020603050405020304" pitchFamily="18" charset="0"/>
              </a:rPr>
              <a:t> se </a:t>
            </a:r>
            <a:r>
              <a:rPr lang="en-GB" sz="4000" dirty="0" err="1">
                <a:latin typeface="Times New Roman" panose="02020603050405020304" pitchFamily="18" charset="0"/>
                <a:ea typeface="Calibri" panose="020F0502020204030204" pitchFamily="34" charset="0"/>
                <a:cs typeface="Times New Roman" panose="02020603050405020304" pitchFamily="18" charset="0"/>
              </a:rPr>
              <a:t>svakodnevno</a:t>
            </a:r>
            <a:r>
              <a:rPr lang="en-GB"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suočava</a:t>
            </a:r>
            <a:r>
              <a:rPr lang="fr-FR" sz="4000" dirty="0">
                <a:latin typeface="Times New Roman" panose="02020603050405020304" pitchFamily="18" charset="0"/>
                <a:cs typeface="Times New Roman" panose="02020603050405020304" pitchFamily="18" charset="0"/>
              </a:rPr>
              <a:t> ne </a:t>
            </a:r>
            <a:r>
              <a:rPr lang="fr-FR" sz="4000" dirty="0" err="1">
                <a:latin typeface="Times New Roman" panose="02020603050405020304" pitchFamily="18" charset="0"/>
                <a:cs typeface="Times New Roman" panose="02020603050405020304" pitchFamily="18" charset="0"/>
              </a:rPr>
              <a:t>samo</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grad</a:t>
            </a:r>
            <a:r>
              <a:rPr lang="fr-FR" sz="4000" dirty="0">
                <a:latin typeface="Times New Roman" panose="02020603050405020304" pitchFamily="18" charset="0"/>
                <a:cs typeface="Times New Roman" panose="02020603050405020304" pitchFamily="18" charset="0"/>
              </a:rPr>
              <a:t> Sarajevo </a:t>
            </a:r>
            <a:r>
              <a:rPr lang="fr-FR" sz="4000" dirty="0" err="1">
                <a:latin typeface="Times New Roman" panose="02020603050405020304" pitchFamily="18" charset="0"/>
                <a:cs typeface="Times New Roman" panose="02020603050405020304" pitchFamily="18" charset="0"/>
              </a:rPr>
              <a:t>nego</a:t>
            </a:r>
            <a:r>
              <a:rPr lang="fr-FR" sz="4000" dirty="0">
                <a:latin typeface="Times New Roman" panose="02020603050405020304" pitchFamily="18" charset="0"/>
                <a:cs typeface="Times New Roman" panose="02020603050405020304" pitchFamily="18" charset="0"/>
              </a:rPr>
              <a:t> Bosna i </a:t>
            </a:r>
            <a:r>
              <a:rPr lang="fr-FR" sz="4000" dirty="0" err="1">
                <a:latin typeface="Times New Roman" panose="02020603050405020304" pitchFamily="18" charset="0"/>
                <a:cs typeface="Times New Roman" panose="02020603050405020304" pitchFamily="18" charset="0"/>
              </a:rPr>
              <a:t>Hercegovina</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uopće</a:t>
            </a:r>
            <a:r>
              <a:rPr lang="hr-BA" sz="4000" dirty="0">
                <a:latin typeface="Times New Roman" panose="02020603050405020304" pitchFamily="18" charset="0"/>
                <a:cs typeface="Times New Roman" panose="02020603050405020304" pitchFamily="18" charset="0"/>
              </a:rPr>
              <a:t>. </a:t>
            </a:r>
            <a:endParaRPr lang="fr-FR" sz="4000" dirty="0">
              <a:latin typeface="Times New Roman" panose="02020603050405020304" pitchFamily="18" charset="0"/>
              <a:cs typeface="Times New Roman" panose="02020603050405020304" pitchFamily="18" charset="0"/>
            </a:endParaRPr>
          </a:p>
          <a:p>
            <a:pPr algn="just">
              <a:lnSpc>
                <a:spcPct val="120000"/>
              </a:lnSpc>
              <a:spcAft>
                <a:spcPts val="800"/>
              </a:spcAft>
            </a:pPr>
            <a:r>
              <a:rPr lang="en-GB" sz="4000" dirty="0">
                <a:latin typeface="Times New Roman" panose="02020603050405020304" pitchFamily="18" charset="0"/>
                <a:ea typeface="Calibri" panose="020F0502020204030204" pitchFamily="34" charset="0"/>
                <a:cs typeface="Times New Roman" panose="02020603050405020304" pitchFamily="18" charset="0"/>
              </a:rPr>
              <a:t>N</a:t>
            </a:r>
            <a:r>
              <a:rPr lang="hr-BA" sz="4000" dirty="0">
                <a:effectLst/>
                <a:latin typeface="Times New Roman" panose="02020603050405020304" pitchFamily="18" charset="0"/>
                <a:ea typeface="Calibri" panose="020F0502020204030204" pitchFamily="34" charset="0"/>
                <a:cs typeface="Times New Roman" panose="02020603050405020304" pitchFamily="18" charset="0"/>
              </a:rPr>
              <a:t>epoštivanje i neuvažavanje, pritisci i strah ne smiju određivati našu budućnost.</a:t>
            </a:r>
            <a:endParaRPr lang="en-GB"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bs-Latn-BA" sz="4000" dirty="0">
                <a:effectLst/>
                <a:latin typeface="Times New Roman" panose="02020603050405020304" pitchFamily="18" charset="0"/>
                <a:ea typeface="Calibri" panose="020F0502020204030204" pitchFamily="34" charset="0"/>
                <a:cs typeface="Times New Roman" panose="02020603050405020304" pitchFamily="18" charset="0"/>
              </a:rPr>
              <a:t>Zato je danas više nego ikad izražena potreba za političkom, ljudskom pa i svakom drugom hrabrošću, koju je Sarajevo u više od pet i po stoljeća svoje historije uvijek imalo.</a:t>
            </a:r>
            <a:endParaRPr lang="en-GB"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7500" lnSpcReduction="20000"/>
          </a:bodyPr>
          <a:lstStyle/>
          <a:p>
            <a:pPr algn="just">
              <a:lnSpc>
                <a:spcPct val="120000"/>
              </a:lnSpc>
            </a:pPr>
            <a:r>
              <a:rPr lang="fr-FR" sz="3800" dirty="0">
                <a:effectLst/>
                <a:latin typeface="Times New Roman" panose="02020603050405020304" pitchFamily="18" charset="0"/>
                <a:ea typeface="Calibri" panose="020F0502020204030204" pitchFamily="34" charset="0"/>
                <a:cs typeface="Times New Roman" panose="02020603050405020304" pitchFamily="18" charset="0"/>
              </a:rPr>
              <a:t>Les principales difficultés actuelles du «Vivre ensemble en paix » auxquelles la ville de Sarajevo est quotidiennement confrontée sont surtout la situation politique et économique et les pressions intérieures et extérieures. Ce sont les défis auxquels fait face non seulement la ville de Sarajevo mais aussi la Bosnie-Herzégovine en général. </a:t>
            </a:r>
          </a:p>
          <a:p>
            <a:pPr algn="just">
              <a:lnSpc>
                <a:spcPct val="120000"/>
              </a:lnSpc>
            </a:pPr>
            <a:r>
              <a:rPr lang="fr-FR" sz="3800" dirty="0">
                <a:effectLst/>
                <a:latin typeface="Times New Roman" panose="02020603050405020304" pitchFamily="18" charset="0"/>
                <a:ea typeface="Calibri" panose="020F0502020204030204" pitchFamily="34" charset="0"/>
                <a:cs typeface="Times New Roman" panose="02020603050405020304" pitchFamily="18" charset="0"/>
              </a:rPr>
              <a:t>Le non-respect et le mépris, les pressions et les peurs ne doivent pas déterminer notre avenir. </a:t>
            </a:r>
          </a:p>
          <a:p>
            <a:pPr algn="just">
              <a:lnSpc>
                <a:spcPct val="120000"/>
              </a:lnSpc>
            </a:pPr>
            <a:r>
              <a:rPr lang="fr-FR" sz="3800" dirty="0">
                <a:effectLst/>
                <a:latin typeface="Times New Roman" panose="02020603050405020304" pitchFamily="18" charset="0"/>
                <a:ea typeface="Calibri" panose="020F0502020204030204" pitchFamily="34" charset="0"/>
                <a:cs typeface="Times New Roman" panose="02020603050405020304" pitchFamily="18" charset="0"/>
              </a:rPr>
              <a:t>C’est pourquoi aujourd’hui on a plus que jamais besoin de courage politique et de courage humain, mais aussi de toute autre sorte de courage dont la ville de Sarajevo a toujours fait preuve pendant plus de cinq siècles et demie de son histoire.</a:t>
            </a:r>
          </a:p>
          <a:p>
            <a:endParaRPr lang="fr-FR" sz="3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fr-FR" sz="3600" dirty="0"/>
              <a:t>Quelles sont les grandes difficultés actuelles par rapport au « Vivre ensemble en paix» ?</a:t>
            </a:r>
          </a:p>
        </p:txBody>
      </p:sp>
    </p:spTree>
    <p:extLst>
      <p:ext uri="{BB962C8B-B14F-4D97-AF65-F5344CB8AC3E}">
        <p14:creationId xmlns:p14="http://schemas.microsoft.com/office/powerpoint/2010/main" val="278054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Autofit/>
          </a:bodyPr>
          <a:lstStyle/>
          <a:p>
            <a:r>
              <a:rPr lang="fr-FR" sz="2400" dirty="0"/>
              <a:t>Ko</a:t>
            </a:r>
            <a:r>
              <a:rPr lang="hr-BA" sz="2400" dirty="0"/>
              <a:t>ju politiku</a:t>
            </a:r>
            <a:r>
              <a:rPr lang="fr-FR" sz="2400" dirty="0"/>
              <a:t> </a:t>
            </a:r>
            <a:r>
              <a:rPr lang="fr-FR" sz="2400" dirty="0" err="1"/>
              <a:t>grad</a:t>
            </a:r>
            <a:r>
              <a:rPr lang="fr-FR" sz="2400" dirty="0"/>
              <a:t> i op</a:t>
            </a:r>
            <a:r>
              <a:rPr lang="hr-BA" sz="2400" dirty="0"/>
              <a:t>ština primjenjuju u razvoju </a:t>
            </a:r>
            <a:r>
              <a:rPr lang="en-US" sz="2400" dirty="0"/>
              <a:t>“</a:t>
            </a:r>
            <a:r>
              <a:rPr lang="hr-BA" sz="2400" dirty="0"/>
              <a:t>zajedničkog života u miru</a:t>
            </a:r>
            <a:r>
              <a:rPr lang="en-US" sz="2400" dirty="0"/>
              <a:t>”</a:t>
            </a:r>
            <a:r>
              <a:rPr lang="fr-FR" sz="2400" dirty="0"/>
              <a:t>?</a:t>
            </a:r>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25000" lnSpcReduction="20000"/>
          </a:bodyPr>
          <a:lstStyle/>
          <a:p>
            <a:pPr algn="just">
              <a:lnSpc>
                <a:spcPct val="120000"/>
              </a:lnSpc>
            </a:pPr>
            <a:r>
              <a:rPr lang="fr-FR" sz="6400" dirty="0" err="1">
                <a:latin typeface="Times New Roman" panose="02020603050405020304" pitchFamily="18" charset="0"/>
                <a:cs typeface="Times New Roman" panose="02020603050405020304" pitchFamily="18" charset="0"/>
              </a:rPr>
              <a:t>Današnje</a:t>
            </a:r>
            <a:r>
              <a:rPr lang="fr-FR" sz="6400" dirty="0">
                <a:latin typeface="Times New Roman" panose="02020603050405020304" pitchFamily="18" charset="0"/>
                <a:cs typeface="Times New Roman" panose="02020603050405020304" pitchFamily="18" charset="0"/>
              </a:rPr>
              <a:t> Sarajevo i </a:t>
            </a:r>
            <a:r>
              <a:rPr lang="fr-FR" sz="6400" dirty="0" err="1">
                <a:latin typeface="Times New Roman" panose="02020603050405020304" pitchFamily="18" charset="0"/>
                <a:cs typeface="Times New Roman" panose="02020603050405020304" pitchFamily="18" charset="0"/>
              </a:rPr>
              <a:t>pored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brojnih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otežavajućih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okolnosti</a:t>
            </a:r>
            <a:r>
              <a:rPr lang="fr-FR" sz="6400" dirty="0">
                <a:latin typeface="Times New Roman" panose="02020603050405020304" pitchFamily="18" charset="0"/>
                <a:cs typeface="Times New Roman" panose="02020603050405020304" pitchFamily="18" charset="0"/>
              </a:rPr>
              <a:t>, je </a:t>
            </a:r>
            <a:r>
              <a:rPr lang="fr-FR" sz="6400" dirty="0" err="1">
                <a:latin typeface="Times New Roman" panose="02020603050405020304" pitchFamily="18" charset="0"/>
                <a:cs typeface="Times New Roman" panose="02020603050405020304" pitchFamily="18" charset="0"/>
              </a:rPr>
              <a:t>izuzetno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dinamičan</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aktivan</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koji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svoje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potencijale</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resurse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nastoji</a:t>
            </a:r>
            <a:r>
              <a:rPr lang="fr-FR" sz="6400" dirty="0">
                <a:latin typeface="Times New Roman" panose="02020603050405020304" pitchFamily="18" charset="0"/>
                <a:cs typeface="Times New Roman" panose="02020603050405020304" pitchFamily="18" charset="0"/>
              </a:rPr>
              <a:t> na </a:t>
            </a:r>
            <a:r>
              <a:rPr lang="fr-FR" sz="6400" dirty="0" err="1">
                <a:latin typeface="Times New Roman" panose="02020603050405020304" pitchFamily="18" charset="0"/>
                <a:cs typeface="Times New Roman" panose="02020603050405020304" pitchFamily="18" charset="0"/>
              </a:rPr>
              <a:t>najbolji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mogući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način</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iskoristiti</a:t>
            </a:r>
            <a:r>
              <a:rPr lang="fr-FR" sz="6400" dirty="0">
                <a:latin typeface="Times New Roman" panose="02020603050405020304" pitchFamily="18" charset="0"/>
                <a:cs typeface="Times New Roman" panose="02020603050405020304" pitchFamily="18" charset="0"/>
              </a:rPr>
              <a:t>, na </a:t>
            </a:r>
            <a:r>
              <a:rPr lang="fr-FR" sz="6400" dirty="0" err="1">
                <a:latin typeface="Times New Roman" panose="02020603050405020304" pitchFamily="18" charset="0"/>
                <a:cs typeface="Times New Roman" panose="02020603050405020304" pitchFamily="18" charset="0"/>
              </a:rPr>
              <a:t>dobrobit</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svojih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građanki</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građana</a:t>
            </a:r>
            <a:r>
              <a:rPr lang="fr-FR" sz="6400" dirty="0">
                <a:latin typeface="Times New Roman" panose="02020603050405020304" pitchFamily="18" charset="0"/>
                <a:cs typeface="Times New Roman" panose="02020603050405020304" pitchFamily="18" charset="0"/>
              </a:rPr>
              <a:t>.</a:t>
            </a:r>
          </a:p>
          <a:p>
            <a:pPr algn="just">
              <a:lnSpc>
                <a:spcPct val="120000"/>
              </a:lnSpc>
            </a:pPr>
            <a:r>
              <a:rPr lang="fr-FR" sz="6400" dirty="0" err="1">
                <a:latin typeface="Times New Roman" panose="02020603050405020304" pitchFamily="18" charset="0"/>
                <a:cs typeface="Times New Roman" panose="02020603050405020304" pitchFamily="18" charset="0"/>
              </a:rPr>
              <a:t>Grad</a:t>
            </a:r>
            <a:r>
              <a:rPr lang="fr-FR" sz="6400" dirty="0">
                <a:latin typeface="Times New Roman" panose="02020603050405020304" pitchFamily="18" charset="0"/>
                <a:cs typeface="Times New Roman" panose="02020603050405020304" pitchFamily="18" charset="0"/>
              </a:rPr>
              <a:t> Sarajevo </a:t>
            </a:r>
            <a:r>
              <a:rPr lang="fr-FR" sz="6400" dirty="0" err="1">
                <a:latin typeface="Times New Roman" panose="02020603050405020304" pitchFamily="18" charset="0"/>
                <a:cs typeface="Times New Roman" panose="02020603050405020304" pitchFamily="18" charset="0"/>
              </a:rPr>
              <a:t>podržava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projekte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organizacija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civilnog</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društva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koje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imaju</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za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cilj</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promociju</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tolerancije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inkluzije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nenasilja</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ravnopravnosti</a:t>
            </a:r>
            <a:r>
              <a:rPr lang="fr-FR" sz="6400" dirty="0">
                <a:latin typeface="Times New Roman" panose="02020603050405020304" pitchFamily="18" charset="0"/>
                <a:cs typeface="Times New Roman" panose="02020603050405020304" pitchFamily="18" charset="0"/>
              </a:rPr>
              <a:t>, rad </a:t>
            </a:r>
            <a:r>
              <a:rPr lang="fr-FR" sz="6400" dirty="0" err="1">
                <a:latin typeface="Times New Roman" panose="02020603050405020304" pitchFamily="18" charset="0"/>
                <a:cs typeface="Times New Roman" panose="02020603050405020304" pitchFamily="18" charset="0"/>
              </a:rPr>
              <a:t>nacionalnih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udruženja</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vjerskih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zajednica</a:t>
            </a:r>
            <a:r>
              <a:rPr lang="fr-FR" sz="6400" dirty="0">
                <a:latin typeface="Times New Roman" panose="02020603050405020304" pitchFamily="18" charset="0"/>
                <a:cs typeface="Times New Roman" panose="02020603050405020304" pitchFamily="18" charset="0"/>
              </a:rPr>
              <a:t>. </a:t>
            </a:r>
          </a:p>
          <a:p>
            <a:pPr algn="just">
              <a:lnSpc>
                <a:spcPct val="120000"/>
              </a:lnSpc>
            </a:pPr>
            <a:r>
              <a:rPr lang="fr-FR" sz="6400" dirty="0">
                <a:latin typeface="Times New Roman" panose="02020603050405020304" pitchFamily="18" charset="0"/>
                <a:cs typeface="Times New Roman" panose="02020603050405020304" pitchFamily="18" charset="0"/>
              </a:rPr>
              <a:t>Sarajevo </a:t>
            </a:r>
            <a:r>
              <a:rPr lang="fr-FR" sz="6400" dirty="0" err="1">
                <a:latin typeface="Times New Roman" panose="02020603050405020304" pitchFamily="18" charset="0"/>
                <a:cs typeface="Times New Roman" panose="02020603050405020304" pitchFamily="18" charset="0"/>
              </a:rPr>
              <a:t>gradimo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kao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prijestonicu</a:t>
            </a:r>
            <a:r>
              <a:rPr lang="fr-FR" sz="6400" dirty="0">
                <a:latin typeface="Times New Roman" panose="02020603050405020304" pitchFamily="18" charset="0"/>
                <a:cs typeface="Times New Roman" panose="02020603050405020304" pitchFamily="18" charset="0"/>
              </a:rPr>
              <a:t> mira, </a:t>
            </a:r>
            <a:r>
              <a:rPr lang="fr-FR" sz="6400" dirty="0" err="1">
                <a:latin typeface="Times New Roman" panose="02020603050405020304" pitchFamily="18" charset="0"/>
                <a:cs typeface="Times New Roman" panose="02020603050405020304" pitchFamily="18" charset="0"/>
              </a:rPr>
              <a:t>kao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koji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želi</a:t>
            </a:r>
            <a:r>
              <a:rPr lang="fr-FR" sz="6400" dirty="0">
                <a:latin typeface="Times New Roman" panose="02020603050405020304" pitchFamily="18" charset="0"/>
                <a:cs typeface="Times New Roman" panose="02020603050405020304" pitchFamily="18" charset="0"/>
              </a:rPr>
              <a:t> da se </a:t>
            </a:r>
            <a:r>
              <a:rPr lang="fr-FR" sz="6400" dirty="0" err="1">
                <a:latin typeface="Times New Roman" panose="02020603050405020304" pitchFamily="18" charset="0"/>
                <a:cs typeface="Times New Roman" panose="02020603050405020304" pitchFamily="18" charset="0"/>
              </a:rPr>
              <a:t>njegovo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tragično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iskustvo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iz</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nedavne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prošlosti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nikada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nigdje</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nikome</a:t>
            </a:r>
            <a:r>
              <a:rPr lang="fr-FR" sz="6400" dirty="0">
                <a:latin typeface="Times New Roman" panose="02020603050405020304" pitchFamily="18" charset="0"/>
                <a:cs typeface="Times New Roman" panose="02020603050405020304" pitchFamily="18" charset="0"/>
              </a:rPr>
              <a:t> ne </a:t>
            </a:r>
            <a:r>
              <a:rPr lang="fr-FR" sz="6400" dirty="0" err="1">
                <a:latin typeface="Times New Roman" panose="02020603050405020304" pitchFamily="18" charset="0"/>
                <a:cs typeface="Times New Roman" panose="02020603050405020304" pitchFamily="18" charset="0"/>
              </a:rPr>
              <a:t>ponovi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kao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dijaloga</a:t>
            </a:r>
            <a:r>
              <a:rPr lang="fr-FR" sz="6400" dirty="0">
                <a:latin typeface="Times New Roman" panose="02020603050405020304" pitchFamily="18" charset="0"/>
                <a:cs typeface="Times New Roman" panose="02020603050405020304" pitchFamily="18" charset="0"/>
              </a:rPr>
              <a:t> sa </a:t>
            </a:r>
            <a:r>
              <a:rPr lang="fr-FR" sz="6400" dirty="0" err="1">
                <a:latin typeface="Times New Roman" panose="02020603050405020304" pitchFamily="18" charset="0"/>
                <a:cs typeface="Times New Roman" panose="02020603050405020304" pitchFamily="18" charset="0"/>
              </a:rPr>
              <a:t>porukom</a:t>
            </a:r>
            <a:r>
              <a:rPr lang="fr-FR" sz="6400" dirty="0">
                <a:latin typeface="Times New Roman" panose="02020603050405020304" pitchFamily="18" charset="0"/>
                <a:cs typeface="Times New Roman" panose="02020603050405020304" pitchFamily="18" charset="0"/>
              </a:rPr>
              <a:t> da </a:t>
            </a:r>
            <a:r>
              <a:rPr lang="fr-FR" sz="6400" dirty="0" err="1">
                <a:latin typeface="Times New Roman" panose="02020603050405020304" pitchFamily="18" charset="0"/>
                <a:cs typeface="Times New Roman" panose="02020603050405020304" pitchFamily="18" charset="0"/>
              </a:rPr>
              <a:t>poštujemo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jedni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druge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uvažavamo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naše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različitosti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kako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bismo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gradili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bolju</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budućnost</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za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sebe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ali</a:t>
            </a:r>
            <a:r>
              <a:rPr lang="fr-FR" sz="6400" dirty="0">
                <a:latin typeface="Times New Roman" panose="02020603050405020304" pitchFamily="18" charset="0"/>
                <a:cs typeface="Times New Roman" panose="02020603050405020304" pitchFamily="18" charset="0"/>
              </a:rPr>
              <a:t> i one </a:t>
            </a:r>
            <a:r>
              <a:rPr lang="fr-FR" sz="6400" dirty="0" err="1">
                <a:latin typeface="Times New Roman" panose="02020603050405020304" pitchFamily="18" charset="0"/>
                <a:cs typeface="Times New Roman" panose="02020603050405020304" pitchFamily="18" charset="0"/>
              </a:rPr>
              <a:t>koji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će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doći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poslije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nas</a:t>
            </a:r>
            <a:r>
              <a:rPr lang="fr-FR" sz="6400" dirty="0">
                <a:latin typeface="Times New Roman" panose="02020603050405020304" pitchFamily="18" charset="0"/>
                <a:cs typeface="Times New Roman" panose="02020603050405020304" pitchFamily="18" charset="0"/>
              </a:rPr>
              <a:t>.</a:t>
            </a:r>
          </a:p>
          <a:p>
            <a:pPr algn="just">
              <a:lnSpc>
                <a:spcPct val="120000"/>
              </a:lnSpc>
            </a:pPr>
            <a:endParaRPr lang="fr-FR" sz="4000" dirty="0" err="1">
              <a:latin typeface="Times New Roman" panose="02020603050405020304" pitchFamily="18"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25000" lnSpcReduction="20000"/>
          </a:bodyPr>
          <a:lstStyle/>
          <a:p>
            <a:pPr algn="just">
              <a:lnSpc>
                <a:spcPct val="115000"/>
              </a:lnSpc>
            </a:pPr>
            <a:r>
              <a:rPr lang="fr-FR" sz="6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Malgré de nombreuses circonstances défavorables, la ville de Sarajevo est aujourd’hui une ville très active et dynamique cherchant à utiliser son potentiel et ses ressources de la meilleure façon possible, au service du bienêtre des ses citoyennes et de ses citoyens. </a:t>
            </a:r>
          </a:p>
          <a:p>
            <a:pPr algn="just">
              <a:lnSpc>
                <a:spcPct val="115000"/>
              </a:lnSpc>
            </a:pPr>
            <a:r>
              <a:rPr lang="fr-FR" sz="6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ville de Sarajevo soutient des projets d’organisations de la société civile dont le but est la promotion de la tolérance, de l’intégration sociale, de la non-violence et de l’égalité, des activités d’associations nationales et de communautés religieuses. </a:t>
            </a:r>
          </a:p>
          <a:p>
            <a:pPr algn="just">
              <a:lnSpc>
                <a:spcPct val="115000"/>
              </a:lnSpc>
            </a:pPr>
            <a:r>
              <a:rPr lang="fr-FR" sz="6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Nous construisons la ville de Sarajevo en tant qu’une capitale de la paix, une ville souhaitant que personne, nulle part et plus jamais, n’ait l’expérience tragique de son passé récent, une ville du dialogue livrant le message du respect mutuel et de la considération de nos différences, pour créer un meilleur avenir pour nous mais aussi pour ceux qui nous succèderont.</a:t>
            </a:r>
          </a:p>
          <a:p>
            <a:pPr algn="just">
              <a:lnSpc>
                <a:spcPct val="115000"/>
              </a:lnSpc>
            </a:pPr>
            <a:endParaRPr lang="fr-FR" sz="4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fr-FR" sz="4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500" dirty="0"/>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endParaRPr lang="fr-FR" sz="3600" dirty="0"/>
          </a:p>
          <a:p>
            <a:r>
              <a:rPr lang="fr-FR" sz="3600" dirty="0"/>
              <a:t>Quelles sont les grandes difficultés actuelles par rapport au « Vivre ensemble en paix» ?</a:t>
            </a:r>
          </a:p>
          <a:p>
            <a:endParaRPr lang="fr-FR" sz="3600" dirty="0"/>
          </a:p>
        </p:txBody>
      </p:sp>
    </p:spTree>
    <p:extLst>
      <p:ext uri="{BB962C8B-B14F-4D97-AF65-F5344CB8AC3E}">
        <p14:creationId xmlns:p14="http://schemas.microsoft.com/office/powerpoint/2010/main" val="323895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1968</Words>
  <Application>Microsoft Macintosh PowerPoint</Application>
  <PresentationFormat>Grand écran</PresentationFormat>
  <Paragraphs>73</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Arial Black</vt:lpstr>
      <vt:lpstr>Times</vt:lpstr>
      <vt:lpstr>Times New Roman</vt:lpstr>
      <vt:lpstr>Thème Office</vt:lpstr>
      <vt:lpstr>Présentation PowerPoint</vt:lpstr>
      <vt:lpstr>Suživot u Sarajevu  Sarajevo, hier et aujourd’hui</vt:lpstr>
      <vt:lpstr>Sarajevo, jučer i danas</vt:lpstr>
      <vt:lpstr>Sarajevo, jučer i danas</vt:lpstr>
      <vt:lpstr>Sarajevo, jučer i danas</vt:lpstr>
      <vt:lpstr>Sarajevo, jučer i danas</vt:lpstr>
      <vt:lpstr>Sarajevo, jučer i danas</vt:lpstr>
      <vt:lpstr>Koje su glavne aktualne poteškoće u odnosu na ”Suživot u miru”?</vt:lpstr>
      <vt:lpstr>Koju politiku grad i opština primjenjuju u razvoju “zajedničkog života u miru”?</vt:lpstr>
      <vt:lpstr>Koju politiku grad i opština primjenjuju u razvoju “zajedničkog života u miru”?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MOISAN Andre</cp:lastModifiedBy>
  <cp:revision>31</cp:revision>
  <dcterms:created xsi:type="dcterms:W3CDTF">2023-05-07T14:27:10Z</dcterms:created>
  <dcterms:modified xsi:type="dcterms:W3CDTF">2023-05-10T17:49:27Z</dcterms:modified>
</cp:coreProperties>
</file>