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7"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882"/>
  </p:normalViewPr>
  <p:slideViewPr>
    <p:cSldViewPr snapToGrid="0" snapToObjects="1" showGuides="1">
      <p:cViewPr varScale="1">
        <p:scale>
          <a:sx n="85" d="100"/>
          <a:sy n="85" d="100"/>
        </p:scale>
        <p:origin x="562" y="10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BB701B-D56E-4C41-A9E4-31B3D81021B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EF0AD81-8F02-734A-97F5-C906C6C78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67EDA56-2D0D-8740-BD77-233348B65E4F}"/>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5" name="Espace réservé du pied de page 4">
            <a:extLst>
              <a:ext uri="{FF2B5EF4-FFF2-40B4-BE49-F238E27FC236}">
                <a16:creationId xmlns:a16="http://schemas.microsoft.com/office/drawing/2014/main" id="{EB158872-F4B6-644C-9A00-4CCCC9EC0DB8}"/>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CA4B1633-8F26-A549-9849-A94C95F6E95F}"/>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1540397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A91450-A403-764D-9813-21DB76E37A0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C2DB070-9DBA-294C-9E2B-5A010167FE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5650C95-04A6-9146-BD2E-310D690A6B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73A94C3C-B248-654C-939E-7C8CF52AE790}"/>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6" name="Espace réservé du pied de page 5">
            <a:extLst>
              <a:ext uri="{FF2B5EF4-FFF2-40B4-BE49-F238E27FC236}">
                <a16:creationId xmlns:a16="http://schemas.microsoft.com/office/drawing/2014/main" id="{D9DEDBC3-80EA-CF4A-A3E7-9535406540BE}"/>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E93A6788-5097-5442-93C5-F9FA39050201}"/>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77370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605D8D-0DB7-174E-AE14-32C770D5832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FD074AD-13AE-1B4C-B560-133A68C71DF2}"/>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1B4FED8-7D1F-C142-860C-86377593D481}"/>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5" name="Espace réservé du pied de page 4">
            <a:extLst>
              <a:ext uri="{FF2B5EF4-FFF2-40B4-BE49-F238E27FC236}">
                <a16:creationId xmlns:a16="http://schemas.microsoft.com/office/drawing/2014/main" id="{17921082-51FC-D047-868B-681E1DE8990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EB3016A7-6A50-E649-9A11-9CB87DFD2FD3}"/>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1987050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0A2EC72-8DA7-3343-8B74-087C7F69975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6213925-CC5E-AA4C-A862-FC113A460395}"/>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2C570FD-9199-274F-8A6C-D5BCD2811E9B}"/>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5" name="Espace réservé du pied de page 4">
            <a:extLst>
              <a:ext uri="{FF2B5EF4-FFF2-40B4-BE49-F238E27FC236}">
                <a16:creationId xmlns:a16="http://schemas.microsoft.com/office/drawing/2014/main" id="{03FA2B68-EC61-B14D-957A-C73EDAA89236}"/>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C0536906-AB8B-544C-98E7-71F248D22E00}"/>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1531082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5A9C71-FFC7-B54A-BCED-1C5E6F9B85F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7B48B4B-E35F-E14A-B502-5386281408B7}"/>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EBB7579-3922-FD4D-A482-AE9209528744}"/>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5" name="Espace réservé du pied de page 4">
            <a:extLst>
              <a:ext uri="{FF2B5EF4-FFF2-40B4-BE49-F238E27FC236}">
                <a16:creationId xmlns:a16="http://schemas.microsoft.com/office/drawing/2014/main" id="{7E996643-EF1F-5A45-9C16-3C69F216A3CE}"/>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0B2D342B-1FC2-6449-B98E-3C5291C32F1E}"/>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2973502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6677DD-7887-D945-928F-7E8BAF9350A0}"/>
              </a:ext>
            </a:extLst>
          </p:cNvPr>
          <p:cNvSpPr>
            <a:spLocks noGrp="1"/>
          </p:cNvSpPr>
          <p:nvPr>
            <p:ph type="title"/>
          </p:nvPr>
        </p:nvSpPr>
        <p:spPr>
          <a:xfrm>
            <a:off x="831850" y="1051040"/>
            <a:ext cx="10515600" cy="2852737"/>
          </a:xfrm>
        </p:spPr>
        <p:txBody>
          <a:bodyPr anchor="b"/>
          <a:lstStyle>
            <a:lvl1pPr>
              <a:defRPr sz="6000">
                <a:solidFill>
                  <a:schemeClr val="bg1"/>
                </a:solidFill>
              </a:defRPr>
            </a:lvl1pPr>
          </a:lstStyle>
          <a:p>
            <a:r>
              <a:rPr lang="fr-FR" dirty="0"/>
              <a:t>Modifiez le style du titre</a:t>
            </a:r>
          </a:p>
        </p:txBody>
      </p:sp>
      <p:pic>
        <p:nvPicPr>
          <p:cNvPr id="10" name="Image 9">
            <a:extLst>
              <a:ext uri="{FF2B5EF4-FFF2-40B4-BE49-F238E27FC236}">
                <a16:creationId xmlns:a16="http://schemas.microsoft.com/office/drawing/2014/main" id="{19102651-CB74-564F-B9B9-EB716500BC80}"/>
              </a:ext>
            </a:extLst>
          </p:cNvPr>
          <p:cNvPicPr>
            <a:picLocks noChangeAspect="1"/>
          </p:cNvPicPr>
          <p:nvPr userDrawn="1"/>
        </p:nvPicPr>
        <p:blipFill rotWithShape="1">
          <a:blip r:embed="rId2"/>
          <a:srcRect l="-64"/>
          <a:stretch/>
        </p:blipFill>
        <p:spPr>
          <a:xfrm>
            <a:off x="1" y="-101599"/>
            <a:ext cx="12334990" cy="6959600"/>
          </a:xfrm>
          <a:prstGeom prst="rect">
            <a:avLst/>
          </a:prstGeom>
        </p:spPr>
      </p:pic>
    </p:spTree>
    <p:extLst>
      <p:ext uri="{BB962C8B-B14F-4D97-AF65-F5344CB8AC3E}">
        <p14:creationId xmlns:p14="http://schemas.microsoft.com/office/powerpoint/2010/main" val="596423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264CD43-47A0-304E-9E2C-05FB2F41F522}"/>
              </a:ext>
            </a:extLst>
          </p:cNvPr>
          <p:cNvPicPr>
            <a:picLocks noChangeAspect="1"/>
          </p:cNvPicPr>
          <p:nvPr userDrawn="1"/>
        </p:nvPicPr>
        <p:blipFill rotWithShape="1">
          <a:blip r:embed="rId2"/>
          <a:srcRect l="430" t="-208" r="117"/>
          <a:stretch/>
        </p:blipFill>
        <p:spPr>
          <a:xfrm>
            <a:off x="0" y="-101600"/>
            <a:ext cx="12322630" cy="7006209"/>
          </a:xfrm>
          <a:prstGeom prst="rect">
            <a:avLst/>
          </a:prstGeom>
        </p:spPr>
      </p:pic>
    </p:spTree>
    <p:extLst>
      <p:ext uri="{BB962C8B-B14F-4D97-AF65-F5344CB8AC3E}">
        <p14:creationId xmlns:p14="http://schemas.microsoft.com/office/powerpoint/2010/main" val="289328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E90520-306F-1C49-AB71-20160CC59A9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9962DC4-639A-384E-B2B9-CC6D0BAD5AF4}"/>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8CCAAEF4-28B9-9F4C-85A5-0D5B1C3FA2A8}"/>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42CB4931-4EE7-924B-92DD-0A48896E2020}"/>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6" name="Espace réservé du pied de page 5">
            <a:extLst>
              <a:ext uri="{FF2B5EF4-FFF2-40B4-BE49-F238E27FC236}">
                <a16:creationId xmlns:a16="http://schemas.microsoft.com/office/drawing/2014/main" id="{B2D7046B-DF9F-CA44-AD12-1F6EF3A0F4DE}"/>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B12DF5AF-99EB-734E-8D9E-F1ACDBBA3BF8}"/>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3106681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26584-8A2A-6040-AF11-253D283D865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0637697-D300-B447-9428-559C9C99A4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8A75C196-6300-9347-B2E6-5AA25C16530F}"/>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9EBAD87E-F719-184B-A038-17DC19E6BE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777BCDF8-8883-4247-B2D3-1630DE44418E}"/>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C682F912-3EA4-4846-8CDC-C9C23D7BFAEF}"/>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8" name="Espace réservé du pied de page 7">
            <a:extLst>
              <a:ext uri="{FF2B5EF4-FFF2-40B4-BE49-F238E27FC236}">
                <a16:creationId xmlns:a16="http://schemas.microsoft.com/office/drawing/2014/main" id="{4BE863B2-9E32-114A-8B19-90131B86BF50}"/>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F7F414F0-E8E3-6143-B640-996786463E6F}"/>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12653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4FF78-BC19-4646-866B-F9F2B3DB978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9C783F4-C230-7A47-94F2-10A508EEDE09}"/>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4" name="Espace réservé du pied de page 3">
            <a:extLst>
              <a:ext uri="{FF2B5EF4-FFF2-40B4-BE49-F238E27FC236}">
                <a16:creationId xmlns:a16="http://schemas.microsoft.com/office/drawing/2014/main" id="{EF9A29DA-EB42-F641-B2C8-149DA326137B}"/>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36FA4FC8-D07D-7849-A151-587D8B27054E}"/>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364758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507A4EC-389C-154E-8613-35B2900DD040}"/>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3" name="Espace réservé du pied de page 2">
            <a:extLst>
              <a:ext uri="{FF2B5EF4-FFF2-40B4-BE49-F238E27FC236}">
                <a16:creationId xmlns:a16="http://schemas.microsoft.com/office/drawing/2014/main" id="{61B7FE7D-B7A0-3541-B915-DC307A1B35EA}"/>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D0370C84-42DA-024B-9F85-B7F045E51C3D}"/>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156846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F0FC87-757C-0E4B-8C2A-E9341318942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EC63E67-8BBA-3141-A292-A2835C9355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5B260FA4-A4C7-2B47-A498-3799154672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C84D6903-0E05-7B43-B66B-0E3895ACCDCA}"/>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6" name="Espace réservé du pied de page 5">
            <a:extLst>
              <a:ext uri="{FF2B5EF4-FFF2-40B4-BE49-F238E27FC236}">
                <a16:creationId xmlns:a16="http://schemas.microsoft.com/office/drawing/2014/main" id="{953DCCF7-D69E-0042-985B-A370B7EE32DF}"/>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5101F132-84C9-754C-9342-1861069DF714}"/>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13000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EBE12F8-EDE7-4540-8835-A92886ACCCB0}"/>
              </a:ext>
            </a:extLst>
          </p:cNvPr>
          <p:cNvPicPr>
            <a:picLocks noChangeAspect="1"/>
          </p:cNvPicPr>
          <p:nvPr userDrawn="1"/>
        </p:nvPicPr>
        <p:blipFill rotWithShape="1">
          <a:blip r:embed="rId14"/>
          <a:srcRect l="2078" t="4566" r="1368" b="1636"/>
          <a:stretch/>
        </p:blipFill>
        <p:spPr>
          <a:xfrm>
            <a:off x="8240937" y="0"/>
            <a:ext cx="4067177" cy="6858000"/>
          </a:xfrm>
          <a:prstGeom prst="rect">
            <a:avLst/>
          </a:prstGeom>
        </p:spPr>
      </p:pic>
      <p:sp>
        <p:nvSpPr>
          <p:cNvPr id="2" name="Espace réservé du titre 1">
            <a:extLst>
              <a:ext uri="{FF2B5EF4-FFF2-40B4-BE49-F238E27FC236}">
                <a16:creationId xmlns:a16="http://schemas.microsoft.com/office/drawing/2014/main" id="{EA0285DA-743C-8448-A22E-64B14189C1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0809212D-45BD-A948-AA95-0CDDDA5A64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dirty="0"/>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76D9EB6B-D970-1340-92C8-C630F7DFDA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7C0AA-A524-5241-B610-A524DDF73842}" type="slidenum">
              <a:rPr lang="fr-FR" smtClean="0"/>
              <a:t>‹N›</a:t>
            </a:fld>
            <a:endParaRPr lang="fr-FR"/>
          </a:p>
        </p:txBody>
      </p:sp>
      <p:sp>
        <p:nvSpPr>
          <p:cNvPr id="9" name="Rectangle 8">
            <a:extLst>
              <a:ext uri="{FF2B5EF4-FFF2-40B4-BE49-F238E27FC236}">
                <a16:creationId xmlns:a16="http://schemas.microsoft.com/office/drawing/2014/main" id="{699D40A9-95AE-5443-B31A-740652DB83DD}"/>
              </a:ext>
            </a:extLst>
          </p:cNvPr>
          <p:cNvSpPr/>
          <p:nvPr userDrawn="1"/>
        </p:nvSpPr>
        <p:spPr>
          <a:xfrm>
            <a:off x="0" y="0"/>
            <a:ext cx="5660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1736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025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Autofit/>
          </a:bodyPr>
          <a:lstStyle/>
          <a:p>
            <a:r>
              <a:rPr lang="fr-FR" sz="2400" dirty="0"/>
              <a:t>Ko</a:t>
            </a:r>
            <a:r>
              <a:rPr lang="hr-BA" sz="2400" dirty="0"/>
              <a:t>ju politiku</a:t>
            </a:r>
            <a:r>
              <a:rPr lang="fr-FR" sz="2400" dirty="0"/>
              <a:t> </a:t>
            </a:r>
            <a:r>
              <a:rPr lang="fr-FR" sz="2400" dirty="0" err="1"/>
              <a:t>grad</a:t>
            </a:r>
            <a:r>
              <a:rPr lang="fr-FR" sz="2400" dirty="0"/>
              <a:t> i op</a:t>
            </a:r>
            <a:r>
              <a:rPr lang="hr-BA" sz="2400" dirty="0"/>
              <a:t>ština primjenjuju u razvoju </a:t>
            </a:r>
            <a:r>
              <a:rPr lang="en-US" sz="2400" dirty="0"/>
              <a:t>“</a:t>
            </a:r>
            <a:r>
              <a:rPr lang="hr-BA" sz="2400" dirty="0"/>
              <a:t>zajedničkog života u miru</a:t>
            </a:r>
            <a:r>
              <a:rPr lang="en-US" sz="2400" dirty="0"/>
              <a:t>”</a:t>
            </a:r>
            <a:r>
              <a:rPr lang="fr-FR" sz="2400" dirty="0"/>
              <a:t>?</a:t>
            </a:r>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32500" lnSpcReduction="20000"/>
          </a:bodyPr>
          <a:lstStyle/>
          <a:p>
            <a:pPr algn="just">
              <a:lnSpc>
                <a:spcPct val="120000"/>
              </a:lnSpc>
            </a:pPr>
            <a:r>
              <a:rPr lang="bs-Latn-BA" sz="4500" dirty="0">
                <a:latin typeface="Times New Roman" panose="02020603050405020304" pitchFamily="18" charset="0"/>
                <a:ea typeface="Calibri" panose="020F0502020204030204" pitchFamily="34" charset="0"/>
                <a:cs typeface="Times New Roman" panose="02020603050405020304" pitchFamily="18" charset="0"/>
              </a:rPr>
              <a:t>Današnje</a:t>
            </a:r>
            <a:r>
              <a:rPr lang="en-GB" sz="4500" dirty="0">
                <a:latin typeface="Times New Roman" panose="02020603050405020304" pitchFamily="18" charset="0"/>
                <a:ea typeface="Calibri" panose="020F0502020204030204" pitchFamily="34" charset="0"/>
                <a:cs typeface="Times New Roman" panose="02020603050405020304" pitchFamily="18" charset="0"/>
              </a:rPr>
              <a:t> </a:t>
            </a:r>
            <a:r>
              <a:rPr lang="bs-Latn-BA" sz="4500" dirty="0">
                <a:latin typeface="Times New Roman" panose="02020603050405020304" pitchFamily="18" charset="0"/>
                <a:ea typeface="Calibri" panose="020F0502020204030204" pitchFamily="34" charset="0"/>
                <a:cs typeface="Times New Roman" panose="02020603050405020304" pitchFamily="18" charset="0"/>
              </a:rPr>
              <a:t>Sarajevo i pored brojnih otežavajućih okolnosti, je izuzetno dinamičan i aktivan grad koji svoje potencijale i resurse nastoji na najbolji mogući način iskoristiti, na dobrobit svojih građanki i građana.</a:t>
            </a:r>
            <a:endParaRPr lang="en-GB" sz="4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pPr>
            <a:r>
              <a:rPr lang="en-GB" sz="4500" dirty="0">
                <a:effectLst/>
                <a:latin typeface="Times New Roman" panose="02020603050405020304" pitchFamily="18" charset="0"/>
                <a:ea typeface="Calibri" panose="020F0502020204030204" pitchFamily="34" charset="0"/>
                <a:cs typeface="Times New Roman" panose="02020603050405020304" pitchFamily="18" charset="0"/>
              </a:rPr>
              <a:t>Grad Sarajevo </a:t>
            </a:r>
            <a:r>
              <a:rPr lang="hr-BA" sz="4500" dirty="0">
                <a:effectLst/>
                <a:latin typeface="Times New Roman" panose="02020603050405020304" pitchFamily="18" charset="0"/>
                <a:ea typeface="Calibri" panose="020F0502020204030204" pitchFamily="34" charset="0"/>
                <a:cs typeface="Times New Roman" panose="02020603050405020304" pitchFamily="18" charset="0"/>
              </a:rPr>
              <a:t>podržava </a:t>
            </a:r>
            <a:r>
              <a:rPr lang="en-GB" sz="4500" dirty="0" err="1">
                <a:effectLst/>
                <a:latin typeface="Times New Roman" panose="02020603050405020304" pitchFamily="18" charset="0"/>
                <a:ea typeface="Calibri" panose="020F0502020204030204" pitchFamily="34" charset="0"/>
                <a:cs typeface="Times New Roman" panose="02020603050405020304" pitchFamily="18" charset="0"/>
              </a:rPr>
              <a:t>projekte</a:t>
            </a:r>
            <a:r>
              <a:rPr lang="en-GB" sz="45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effectLst/>
                <a:latin typeface="Times New Roman" panose="02020603050405020304" pitchFamily="18" charset="0"/>
                <a:ea typeface="Calibri" panose="020F0502020204030204" pitchFamily="34" charset="0"/>
                <a:cs typeface="Times New Roman" panose="02020603050405020304" pitchFamily="18" charset="0"/>
              </a:rPr>
              <a:t>organizacija</a:t>
            </a:r>
            <a:r>
              <a:rPr lang="en-GB" sz="45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effectLst/>
                <a:latin typeface="Times New Roman" panose="02020603050405020304" pitchFamily="18" charset="0"/>
                <a:ea typeface="Calibri" panose="020F0502020204030204" pitchFamily="34" charset="0"/>
                <a:cs typeface="Times New Roman" panose="02020603050405020304" pitchFamily="18" charset="0"/>
              </a:rPr>
              <a:t>civilnog</a:t>
            </a:r>
            <a:r>
              <a:rPr lang="en-GB" sz="45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effectLst/>
                <a:latin typeface="Times New Roman" panose="02020603050405020304" pitchFamily="18" charset="0"/>
                <a:ea typeface="Calibri" panose="020F0502020204030204" pitchFamily="34" charset="0"/>
                <a:cs typeface="Times New Roman" panose="02020603050405020304" pitchFamily="18" charset="0"/>
              </a:rPr>
              <a:t>društva</a:t>
            </a:r>
            <a:r>
              <a:rPr lang="hr-BA" sz="4500" dirty="0">
                <a:effectLst/>
                <a:latin typeface="Times New Roman" panose="02020603050405020304" pitchFamily="18" charset="0"/>
                <a:ea typeface="Calibri" panose="020F0502020204030204" pitchFamily="34" charset="0"/>
                <a:cs typeface="Times New Roman" panose="02020603050405020304" pitchFamily="18" charset="0"/>
              </a:rPr>
              <a:t> koje imaju za cilj promociju tolerancije, inkluzije, nenasilja i ravnopravnosti,</a:t>
            </a:r>
            <a:r>
              <a:rPr lang="en-GB" sz="45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500" dirty="0">
                <a:latin typeface="Times New Roman" panose="02020603050405020304" pitchFamily="18" charset="0"/>
                <a:ea typeface="Calibri" panose="020F0502020204030204" pitchFamily="34" charset="0"/>
                <a:cs typeface="Times New Roman" panose="02020603050405020304" pitchFamily="18" charset="0"/>
              </a:rPr>
              <a:t>rad </a:t>
            </a:r>
            <a:r>
              <a:rPr lang="en-GB" sz="4500" dirty="0" err="1">
                <a:latin typeface="Times New Roman" panose="02020603050405020304" pitchFamily="18" charset="0"/>
                <a:ea typeface="Calibri" panose="020F0502020204030204" pitchFamily="34" charset="0"/>
                <a:cs typeface="Times New Roman" panose="02020603050405020304" pitchFamily="18" charset="0"/>
              </a:rPr>
              <a:t>nacionalnih</a:t>
            </a:r>
            <a:r>
              <a:rPr lang="en-GB" sz="4500" dirty="0">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latin typeface="Times New Roman" panose="02020603050405020304" pitchFamily="18" charset="0"/>
                <a:ea typeface="Calibri" panose="020F0502020204030204" pitchFamily="34" charset="0"/>
                <a:cs typeface="Times New Roman" panose="02020603050405020304" pitchFamily="18" charset="0"/>
              </a:rPr>
              <a:t>udruženja</a:t>
            </a:r>
            <a:r>
              <a:rPr lang="en-GB" sz="4500" dirty="0">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latin typeface="Times New Roman" panose="02020603050405020304" pitchFamily="18" charset="0"/>
                <a:ea typeface="Calibri" panose="020F0502020204030204" pitchFamily="34" charset="0"/>
                <a:cs typeface="Times New Roman" panose="02020603050405020304" pitchFamily="18" charset="0"/>
              </a:rPr>
              <a:t>i</a:t>
            </a:r>
            <a:r>
              <a:rPr lang="en-GB" sz="4500" dirty="0">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latin typeface="Times New Roman" panose="02020603050405020304" pitchFamily="18" charset="0"/>
                <a:ea typeface="Calibri" panose="020F0502020204030204" pitchFamily="34" charset="0"/>
                <a:cs typeface="Times New Roman" panose="02020603050405020304" pitchFamily="18" charset="0"/>
              </a:rPr>
              <a:t>vjerskih</a:t>
            </a:r>
            <a:r>
              <a:rPr lang="en-GB" sz="4500" dirty="0">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latin typeface="Times New Roman" panose="02020603050405020304" pitchFamily="18" charset="0"/>
                <a:ea typeface="Calibri" panose="020F0502020204030204" pitchFamily="34" charset="0"/>
                <a:cs typeface="Times New Roman" panose="02020603050405020304" pitchFamily="18" charset="0"/>
              </a:rPr>
              <a:t>zajednica</a:t>
            </a:r>
            <a:r>
              <a:rPr lang="hr-BA" sz="4500" dirty="0">
                <a:latin typeface="Times New Roman" panose="02020603050405020304" pitchFamily="18" charset="0"/>
                <a:ea typeface="Calibri" panose="020F0502020204030204" pitchFamily="34" charset="0"/>
                <a:cs typeface="Times New Roman" panose="02020603050405020304" pitchFamily="18" charset="0"/>
              </a:rPr>
              <a:t>. </a:t>
            </a:r>
            <a:endParaRPr lang="en-GB" sz="4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pPr>
            <a:r>
              <a:rPr lang="hr-HR" sz="4500" dirty="0">
                <a:effectLst/>
                <a:latin typeface="Times New Roman" panose="02020603050405020304" pitchFamily="18" charset="0"/>
                <a:ea typeface="Times New Roman" panose="02020603050405020304" pitchFamily="18" charset="0"/>
              </a:rPr>
              <a:t>Sarajevo gradimo kao </a:t>
            </a:r>
            <a:r>
              <a:rPr lang="hr-HR" sz="4500" dirty="0" err="1">
                <a:effectLst/>
                <a:latin typeface="Times New Roman" panose="02020603050405020304" pitchFamily="18" charset="0"/>
                <a:ea typeface="Times New Roman" panose="02020603050405020304" pitchFamily="18" charset="0"/>
              </a:rPr>
              <a:t>prijestonicu</a:t>
            </a:r>
            <a:r>
              <a:rPr lang="hr-HR" sz="4500" dirty="0">
                <a:effectLst/>
                <a:latin typeface="Times New Roman" panose="02020603050405020304" pitchFamily="18" charset="0"/>
                <a:ea typeface="Times New Roman" panose="02020603050405020304" pitchFamily="18" charset="0"/>
              </a:rPr>
              <a:t> mira, kao grad koji želi da se njegovo tragično iskustvo iz nedavne prošlosti nikada, nigdje i nikome ne ponovi, kao grad dijaloga sa porukom da poštujemo jedni druge, uvažavamo naše različitosti, kako bismo gradili bolju budućnost za sebe ali i one koji će doći poslije nas.</a:t>
            </a:r>
            <a:endParaRPr lang="en-GB" sz="4500" dirty="0">
              <a:effectLst/>
              <a:latin typeface="Times New Roman" panose="02020603050405020304" pitchFamily="18" charset="0"/>
              <a:ea typeface="Times New Roman" panose="02020603050405020304" pitchFamily="18" charset="0"/>
            </a:endParaRP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32500" lnSpcReduction="20000"/>
          </a:bodyPr>
          <a:lstStyle/>
          <a:p>
            <a:pPr algn="just"/>
            <a:r>
              <a:rPr lang="es-ES" sz="5000" dirty="0">
                <a:latin typeface="Times New Roman" panose="02020603050405020304" pitchFamily="18" charset="0"/>
                <a:cs typeface="Times New Roman" panose="02020603050405020304" pitchFamily="18" charset="0"/>
              </a:rPr>
              <a:t>Las principales dificultades actuales del «vivir juntos en paz» a las que se enfrenta diariamente la ciudad de Sarajevo son sobre todo la situación política y económica y las presiones internas y externas. </a:t>
            </a:r>
          </a:p>
          <a:p>
            <a:pPr algn="just"/>
            <a:endParaRPr lang="es-ES" sz="5000" dirty="0">
              <a:latin typeface="Times New Roman" panose="02020603050405020304" pitchFamily="18" charset="0"/>
              <a:cs typeface="Times New Roman" panose="02020603050405020304" pitchFamily="18" charset="0"/>
            </a:endParaRPr>
          </a:p>
          <a:p>
            <a:pPr algn="just"/>
            <a:r>
              <a:rPr lang="es-ES" sz="5000" dirty="0">
                <a:latin typeface="Times New Roman" panose="02020603050405020304" pitchFamily="18" charset="0"/>
                <a:cs typeface="Times New Roman" panose="02020603050405020304" pitchFamily="18" charset="0"/>
              </a:rPr>
              <a:t>Estos son los desafíos que afronta no sólo la ciudad de Sarajevo, sino también Bosnia y Herzegovina en general. El incumplimiento y el desprecio, la presión y el miedo no deben determinar nuestro futuro. </a:t>
            </a:r>
          </a:p>
          <a:p>
            <a:pPr marL="0" indent="0" algn="just">
              <a:buNone/>
            </a:pPr>
            <a:endParaRPr lang="fr-FR" sz="5000" dirty="0">
              <a:latin typeface="Times New Roman" panose="02020603050405020304" pitchFamily="18" charset="0"/>
              <a:cs typeface="Times New Roman" panose="02020603050405020304" pitchFamily="18" charset="0"/>
            </a:endParaRPr>
          </a:p>
          <a:p>
            <a:pPr algn="just"/>
            <a:r>
              <a:rPr lang="es-ES" sz="5000" dirty="0">
                <a:latin typeface="Times New Roman" panose="02020603050405020304" pitchFamily="18" charset="0"/>
                <a:cs typeface="Times New Roman" panose="02020603050405020304" pitchFamily="18" charset="0"/>
              </a:rPr>
              <a:t>Por ello, hoy más que nunca se necesita valentía política y humana, pero también todo tipo de valor que la ciudad de Sarajevo ha demostrado siempre durante más de cinco siglos y medio de su historia.</a:t>
            </a:r>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es-ES" sz="3600" dirty="0"/>
              <a:t>¿Cuáles son las grandes dificultades actuales con respecto al «Vivir juntos en paz»?</a:t>
            </a:r>
          </a:p>
        </p:txBody>
      </p:sp>
    </p:spTree>
    <p:extLst>
      <p:ext uri="{BB962C8B-B14F-4D97-AF65-F5344CB8AC3E}">
        <p14:creationId xmlns:p14="http://schemas.microsoft.com/office/powerpoint/2010/main" val="73570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56EACE8-335F-8F87-D87E-C7F83A3CF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313" y="3247794"/>
            <a:ext cx="4884484" cy="325783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E6B0799A-D546-4544-B513-F1172CE86BFA}"/>
              </a:ext>
            </a:extLst>
          </p:cNvPr>
          <p:cNvSpPr>
            <a:spLocks noGrp="1"/>
          </p:cNvSpPr>
          <p:nvPr>
            <p:ph type="title"/>
          </p:nvPr>
        </p:nvSpPr>
        <p:spPr>
          <a:xfrm>
            <a:off x="464101" y="156518"/>
            <a:ext cx="7348055" cy="2715891"/>
          </a:xfrm>
        </p:spPr>
        <p:txBody>
          <a:bodyPr>
            <a:noAutofit/>
          </a:bodyPr>
          <a:lstStyle/>
          <a:p>
            <a:r>
              <a:rPr lang="fr-FR" sz="3600" dirty="0"/>
              <a:t>S</a:t>
            </a:r>
            <a:r>
              <a:rPr lang="hr-BA" sz="3600" dirty="0"/>
              <a:t>uživot u Sarajevu</a:t>
            </a:r>
            <a:br>
              <a:rPr lang="hr-BA" sz="3600" dirty="0"/>
            </a:br>
            <a:br>
              <a:rPr lang="hr-BA" sz="3600" dirty="0"/>
            </a:br>
            <a:r>
              <a:rPr lang="fr-FR" sz="3600" dirty="0"/>
              <a:t>Sarajevo, </a:t>
            </a:r>
            <a:r>
              <a:rPr lang="hr-BA" sz="3600" dirty="0"/>
              <a:t>ayer y hoy</a:t>
            </a:r>
            <a:endParaRPr lang="fr-FR" sz="3600" dirty="0"/>
          </a:p>
        </p:txBody>
      </p:sp>
    </p:spTree>
    <p:extLst>
      <p:ext uri="{BB962C8B-B14F-4D97-AF65-F5344CB8AC3E}">
        <p14:creationId xmlns:p14="http://schemas.microsoft.com/office/powerpoint/2010/main" val="633942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rmAutofit/>
          </a:bodyPr>
          <a:lstStyle/>
          <a:p>
            <a:r>
              <a:rPr lang="fr-FR" sz="3600" dirty="0"/>
              <a:t>Sarajevo, </a:t>
            </a:r>
            <a:r>
              <a:rPr lang="fr-FR" sz="3600" dirty="0" err="1"/>
              <a:t>ju</a:t>
            </a:r>
            <a:r>
              <a:rPr lang="hr-BA" sz="3600" dirty="0"/>
              <a:t>čer i danas</a:t>
            </a:r>
            <a:endParaRPr lang="fr-FR" sz="3600" dirty="0"/>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85000" lnSpcReduction="10000"/>
          </a:bodyPr>
          <a:lstStyle/>
          <a:p>
            <a:pPr>
              <a:lnSpc>
                <a:spcPct val="110000"/>
              </a:lnSpc>
            </a:pPr>
            <a:r>
              <a:rPr lang="fr-FR" dirty="0">
                <a:latin typeface="Times New Roman" panose="02020603050405020304" pitchFamily="18" charset="0"/>
                <a:cs typeface="Times New Roman" panose="02020603050405020304" pitchFamily="18" charset="0"/>
              </a:rPr>
              <a:t>Sarajevo je </a:t>
            </a:r>
            <a:r>
              <a:rPr lang="fr-FR" dirty="0" err="1">
                <a:latin typeface="Times New Roman" panose="02020603050405020304" pitchFamily="18" charset="0"/>
                <a:cs typeface="Times New Roman" panose="02020603050405020304" pitchFamily="18" charset="0"/>
              </a:rPr>
              <a:t>osnovao</a:t>
            </a:r>
            <a:r>
              <a:rPr lang="fr-FR" dirty="0">
                <a:latin typeface="Times New Roman" panose="02020603050405020304" pitchFamily="18" charset="0"/>
                <a:cs typeface="Times New Roman" panose="02020603050405020304" pitchFamily="18" charset="0"/>
              </a:rPr>
              <a:t> Isa-</a:t>
            </a:r>
            <a:r>
              <a:rPr lang="fr-FR" dirty="0" err="1">
                <a:latin typeface="Times New Roman" panose="02020603050405020304" pitchFamily="18" charset="0"/>
                <a:cs typeface="Times New Roman" panose="02020603050405020304" pitchFamily="18" charset="0"/>
              </a:rPr>
              <a:t>beg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Ishaković</a:t>
            </a:r>
            <a:r>
              <a:rPr lang="fr-FR" dirty="0">
                <a:latin typeface="Times New Roman" panose="02020603050405020304" pitchFamily="18" charset="0"/>
                <a:cs typeface="Times New Roman" panose="02020603050405020304" pitchFamily="18" charset="0"/>
              </a:rPr>
              <a:t> 1462. </a:t>
            </a:r>
            <a:r>
              <a:rPr lang="fr-FR" dirty="0" err="1">
                <a:latin typeface="Times New Roman" panose="02020603050405020304" pitchFamily="18" charset="0"/>
                <a:cs typeface="Times New Roman" panose="02020603050405020304" pitchFamily="18" charset="0"/>
              </a:rPr>
              <a:t>godine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od</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kada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teče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njegov</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kontinuirani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razvoj</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sve</a:t>
            </a:r>
            <a:r>
              <a:rPr lang="fr-FR" dirty="0">
                <a:latin typeface="Times New Roman" panose="02020603050405020304" pitchFamily="18" charset="0"/>
                <a:cs typeface="Times New Roman" panose="02020603050405020304" pitchFamily="18" charset="0"/>
              </a:rPr>
              <a:t> do </a:t>
            </a:r>
            <a:r>
              <a:rPr lang="fr-FR" dirty="0" err="1">
                <a:latin typeface="Times New Roman" panose="02020603050405020304" pitchFamily="18" charset="0"/>
                <a:cs typeface="Times New Roman" panose="02020603050405020304" pitchFamily="18" charset="0"/>
              </a:rPr>
              <a:t>danas</a:t>
            </a:r>
            <a:r>
              <a:rPr lang="fr-FR" dirty="0">
                <a:latin typeface="Times New Roman" panose="02020603050405020304" pitchFamily="18" charset="0"/>
                <a:cs typeface="Times New Roman" panose="02020603050405020304" pitchFamily="18" charset="0"/>
              </a:rPr>
              <a:t>. </a:t>
            </a:r>
          </a:p>
          <a:p>
            <a:pPr marL="0" indent="0">
              <a:lnSpc>
                <a:spcPct val="110000"/>
              </a:lnSpc>
              <a:buNone/>
            </a:pPr>
            <a:endParaRPr lang="fr-FR" dirty="0">
              <a:latin typeface="Times New Roman" panose="02020603050405020304" pitchFamily="18" charset="0"/>
              <a:cs typeface="Times New Roman" panose="02020603050405020304" pitchFamily="18" charset="0"/>
            </a:endParaRPr>
          </a:p>
          <a:p>
            <a:pPr>
              <a:lnSpc>
                <a:spcPct val="110000"/>
              </a:lnSpc>
            </a:pPr>
            <a:r>
              <a:rPr lang="fr-FR" dirty="0" err="1">
                <a:latin typeface="Times New Roman" panose="02020603050405020304" pitchFamily="18" charset="0"/>
                <a:cs typeface="Times New Roman" panose="02020603050405020304" pitchFamily="18" charset="0"/>
              </a:rPr>
              <a:t>Prema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posljednjem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popisu</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stanovništva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iz</a:t>
            </a:r>
            <a:r>
              <a:rPr lang="fr-FR" dirty="0">
                <a:latin typeface="Times New Roman" panose="02020603050405020304" pitchFamily="18" charset="0"/>
                <a:cs typeface="Times New Roman" panose="02020603050405020304" pitchFamily="18" charset="0"/>
              </a:rPr>
              <a:t> 2013. </a:t>
            </a:r>
            <a:r>
              <a:rPr lang="fr-FR" dirty="0" err="1">
                <a:latin typeface="Times New Roman" panose="02020603050405020304" pitchFamily="18" charset="0"/>
                <a:cs typeface="Times New Roman" panose="02020603050405020304" pitchFamily="18" charset="0"/>
              </a:rPr>
              <a:t>godine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ukupan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broj</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stanovnika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Grada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Sarajeva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iznosi</a:t>
            </a:r>
            <a:r>
              <a:rPr lang="fr-FR" dirty="0">
                <a:latin typeface="Times New Roman" panose="02020603050405020304" pitchFamily="18" charset="0"/>
                <a:cs typeface="Times New Roman" panose="02020603050405020304" pitchFamily="18" charset="0"/>
              </a:rPr>
              <a:t> 275.524, </a:t>
            </a:r>
            <a:r>
              <a:rPr lang="fr-FR" dirty="0" err="1">
                <a:latin typeface="Times New Roman" panose="02020603050405020304" pitchFamily="18" charset="0"/>
                <a:cs typeface="Times New Roman" panose="02020603050405020304" pitchFamily="18" charset="0"/>
              </a:rPr>
              <a:t>dok</a:t>
            </a:r>
            <a:r>
              <a:rPr lang="fr-FR" dirty="0">
                <a:latin typeface="Times New Roman" panose="02020603050405020304" pitchFamily="18" charset="0"/>
                <a:cs typeface="Times New Roman" panose="02020603050405020304" pitchFamily="18" charset="0"/>
              </a:rPr>
              <a:t> se </a:t>
            </a:r>
            <a:r>
              <a:rPr lang="fr-FR" dirty="0" err="1">
                <a:latin typeface="Times New Roman" panose="02020603050405020304" pitchFamily="18" charset="0"/>
                <a:cs typeface="Times New Roman" panose="02020603050405020304" pitchFamily="18" charset="0"/>
              </a:rPr>
              <a:t>stanovništvo</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Kantona</a:t>
            </a:r>
            <a:r>
              <a:rPr lang="fr-FR" dirty="0">
                <a:latin typeface="Times New Roman" panose="02020603050405020304" pitchFamily="18" charset="0"/>
                <a:cs typeface="Times New Roman" panose="02020603050405020304" pitchFamily="18" charset="0"/>
              </a:rPr>
              <a:t> Sarajevo </a:t>
            </a:r>
            <a:r>
              <a:rPr lang="fr-FR" dirty="0" err="1">
                <a:latin typeface="Times New Roman" panose="02020603050405020304" pitchFamily="18" charset="0"/>
                <a:cs typeface="Times New Roman" panose="02020603050405020304" pitchFamily="18" charset="0"/>
              </a:rPr>
              <a:t>procjenjuje</a:t>
            </a:r>
            <a:r>
              <a:rPr lang="fr-FR" dirty="0">
                <a:latin typeface="Times New Roman" panose="02020603050405020304" pitchFamily="18" charset="0"/>
                <a:cs typeface="Times New Roman" panose="02020603050405020304" pitchFamily="18" charset="0"/>
              </a:rPr>
              <a:t> na 413.593.</a:t>
            </a: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85000" lnSpcReduction="10000"/>
          </a:bodyPr>
          <a:lstStyle/>
          <a:p>
            <a:pPr algn="just">
              <a:lnSpc>
                <a:spcPct val="115000"/>
              </a:lnSpc>
            </a:pPr>
            <a:r>
              <a:rPr lang="es-ES" dirty="0">
                <a:latin typeface="Times New Roman" panose="02020603050405020304" pitchFamily="18" charset="0"/>
                <a:ea typeface="Times New Roman" panose="02020603050405020304" pitchFamily="18" charset="0"/>
              </a:rPr>
              <a:t>La ciudad de Sarajevo fue fundada en 1462 por Isa bey Ishaković. Desde su fundación la ciudad se ha desarrollado continuamente hasta nuestros días. </a:t>
            </a:r>
          </a:p>
          <a:p>
            <a:pPr algn="just">
              <a:lnSpc>
                <a:spcPct val="115000"/>
              </a:lnSpc>
            </a:pPr>
            <a:r>
              <a:rPr lang="es-ES" dirty="0">
                <a:latin typeface="Times New Roman" panose="02020603050405020304" pitchFamily="18" charset="0"/>
                <a:ea typeface="Times New Roman" panose="02020603050405020304" pitchFamily="18" charset="0"/>
              </a:rPr>
              <a:t>Según el último censo de población de 2013, la ciudad de Sarajevo tenía 275.524 habitantes y el número de habitantes del cantón de Sarajevo se estima en 413.593 personas.</a:t>
            </a:r>
          </a:p>
          <a:p>
            <a:pPr marL="0" indent="0">
              <a:buNone/>
            </a:pPr>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fr-FR" sz="3600" dirty="0"/>
              <a:t>Sarajevo, </a:t>
            </a:r>
            <a:r>
              <a:rPr lang="hr-BA" sz="3600" dirty="0"/>
              <a:t>ayer y hoy</a:t>
            </a:r>
            <a:endParaRPr lang="fr-FR" sz="3600" dirty="0"/>
          </a:p>
        </p:txBody>
      </p:sp>
    </p:spTree>
    <p:extLst>
      <p:ext uri="{BB962C8B-B14F-4D97-AF65-F5344CB8AC3E}">
        <p14:creationId xmlns:p14="http://schemas.microsoft.com/office/powerpoint/2010/main" val="284526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rmAutofit/>
          </a:bodyPr>
          <a:lstStyle/>
          <a:p>
            <a:r>
              <a:rPr lang="fr-FR" sz="3600" dirty="0"/>
              <a:t>Sarajevo, </a:t>
            </a:r>
            <a:r>
              <a:rPr lang="fr-FR" sz="3600" dirty="0" err="1"/>
              <a:t>ju</a:t>
            </a:r>
            <a:r>
              <a:rPr lang="hr-BA" sz="3600" dirty="0"/>
              <a:t>čer i danas</a:t>
            </a:r>
            <a:endParaRPr lang="fr-FR" sz="3600" dirty="0"/>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40000" lnSpcReduction="20000"/>
          </a:bodyPr>
          <a:lstStyle/>
          <a:p>
            <a:pPr algn="just">
              <a:lnSpc>
                <a:spcPct val="120000"/>
              </a:lnSpc>
            </a:pPr>
            <a:r>
              <a:rPr lang="fr-FR" sz="3400" dirty="0" err="1"/>
              <a:t>Od</a:t>
            </a:r>
            <a:r>
              <a:rPr lang="fr-FR" sz="3400" dirty="0"/>
              <a:t> </a:t>
            </a:r>
            <a:r>
              <a:rPr lang="fr-FR" sz="3400" dirty="0" err="1"/>
              <a:t>svog</a:t>
            </a:r>
            <a:r>
              <a:rPr lang="fr-FR" sz="3400" dirty="0"/>
              <a:t> </a:t>
            </a:r>
            <a:r>
              <a:rPr lang="fr-FR" sz="3400" dirty="0" err="1"/>
              <a:t>osnutka</a:t>
            </a:r>
            <a:r>
              <a:rPr lang="fr-FR" sz="3400" dirty="0"/>
              <a:t> to je </a:t>
            </a:r>
            <a:r>
              <a:rPr lang="fr-FR" sz="3400" dirty="0" err="1"/>
              <a:t>grad</a:t>
            </a:r>
            <a:r>
              <a:rPr lang="fr-FR" sz="3400" dirty="0"/>
              <a:t> u </a:t>
            </a:r>
            <a:r>
              <a:rPr lang="fr-FR" sz="3400" dirty="0" err="1"/>
              <a:t>kojem</a:t>
            </a:r>
            <a:r>
              <a:rPr lang="fr-FR" sz="3400" dirty="0"/>
              <a:t> su se </a:t>
            </a:r>
            <a:r>
              <a:rPr lang="fr-FR" sz="3400" dirty="0" err="1"/>
              <a:t>ispreplitale</a:t>
            </a:r>
            <a:r>
              <a:rPr lang="fr-FR" sz="3400" dirty="0"/>
              <a:t> </a:t>
            </a:r>
            <a:r>
              <a:rPr lang="fr-FR" sz="3400" dirty="0" err="1"/>
              <a:t>različite</a:t>
            </a:r>
            <a:r>
              <a:rPr lang="fr-FR" sz="3400" dirty="0"/>
              <a:t> </a:t>
            </a:r>
            <a:r>
              <a:rPr lang="fr-FR" sz="3400" dirty="0" err="1"/>
              <a:t>kulture</a:t>
            </a:r>
            <a:r>
              <a:rPr lang="fr-FR" sz="3400" dirty="0"/>
              <a:t> i </a:t>
            </a:r>
            <a:r>
              <a:rPr lang="fr-FR" sz="3400" dirty="0" err="1"/>
              <a:t>tradicije</a:t>
            </a:r>
            <a:r>
              <a:rPr lang="fr-FR" sz="3400" dirty="0"/>
              <a:t>, </a:t>
            </a:r>
            <a:r>
              <a:rPr lang="fr-FR" sz="3400" dirty="0" err="1"/>
              <a:t>koje</a:t>
            </a:r>
            <a:r>
              <a:rPr lang="fr-FR" sz="3400" dirty="0"/>
              <a:t> su </a:t>
            </a:r>
            <a:r>
              <a:rPr lang="fr-FR" sz="3400" dirty="0" err="1"/>
              <a:t>ostavile</a:t>
            </a:r>
            <a:r>
              <a:rPr lang="fr-FR" sz="3400" dirty="0"/>
              <a:t> </a:t>
            </a:r>
            <a:r>
              <a:rPr lang="fr-FR" sz="3400" dirty="0" err="1"/>
              <a:t>svoj</a:t>
            </a:r>
            <a:r>
              <a:rPr lang="fr-FR" sz="3400" dirty="0"/>
              <a:t> </a:t>
            </a:r>
            <a:r>
              <a:rPr lang="fr-FR" sz="3400" dirty="0" err="1"/>
              <a:t>trag</a:t>
            </a:r>
            <a:r>
              <a:rPr lang="fr-FR" sz="3400" dirty="0"/>
              <a:t> na </a:t>
            </a:r>
            <a:r>
              <a:rPr lang="fr-FR" sz="3400" dirty="0" err="1"/>
              <a:t>njegovoj</a:t>
            </a:r>
            <a:r>
              <a:rPr lang="fr-FR" sz="3400" dirty="0"/>
              <a:t> </a:t>
            </a:r>
            <a:r>
              <a:rPr lang="fr-FR" sz="3400" dirty="0" err="1"/>
              <a:t>duhovnoj</a:t>
            </a:r>
            <a:r>
              <a:rPr lang="fr-FR" sz="3400" dirty="0"/>
              <a:t> i </a:t>
            </a:r>
            <a:r>
              <a:rPr lang="fr-FR" sz="3400" dirty="0" err="1"/>
              <a:t>materijalnoj</a:t>
            </a:r>
            <a:r>
              <a:rPr lang="fr-FR" sz="3400" dirty="0"/>
              <a:t> </a:t>
            </a:r>
            <a:r>
              <a:rPr lang="fr-FR" sz="3400" dirty="0" err="1"/>
              <a:t>baštini</a:t>
            </a:r>
            <a:r>
              <a:rPr lang="fr-FR" sz="3400" dirty="0"/>
              <a:t>, te </a:t>
            </a:r>
            <a:r>
              <a:rPr lang="fr-FR" sz="3400" dirty="0" err="1"/>
              <a:t>duhu</a:t>
            </a:r>
            <a:r>
              <a:rPr lang="fr-FR" sz="3400" dirty="0"/>
              <a:t> </a:t>
            </a:r>
            <a:r>
              <a:rPr lang="fr-FR" sz="3400" dirty="0" err="1"/>
              <a:t>njegovih</a:t>
            </a:r>
            <a:r>
              <a:rPr lang="fr-FR" sz="3400" dirty="0"/>
              <a:t> </a:t>
            </a:r>
            <a:r>
              <a:rPr lang="fr-FR" sz="3400" dirty="0" err="1"/>
              <a:t>ljudi</a:t>
            </a:r>
            <a:r>
              <a:rPr lang="fr-FR" sz="3400" dirty="0"/>
              <a:t>. </a:t>
            </a:r>
          </a:p>
          <a:p>
            <a:pPr algn="just">
              <a:lnSpc>
                <a:spcPct val="120000"/>
              </a:lnSpc>
            </a:pPr>
            <a:endParaRPr lang="fr-FR" sz="3400" dirty="0"/>
          </a:p>
          <a:p>
            <a:pPr algn="just">
              <a:lnSpc>
                <a:spcPct val="120000"/>
              </a:lnSpc>
            </a:pPr>
            <a:r>
              <a:rPr lang="fr-FR" sz="3400" dirty="0" err="1"/>
              <a:t>Od</a:t>
            </a:r>
            <a:r>
              <a:rPr lang="fr-FR" sz="3400" dirty="0"/>
              <a:t> </a:t>
            </a:r>
            <a:r>
              <a:rPr lang="fr-FR" sz="3400" dirty="0" err="1"/>
              <a:t>njegovog</a:t>
            </a:r>
            <a:r>
              <a:rPr lang="fr-FR" sz="3400" dirty="0"/>
              <a:t> </a:t>
            </a:r>
            <a:r>
              <a:rPr lang="fr-FR" sz="3400" dirty="0" err="1"/>
              <a:t>postanka</a:t>
            </a:r>
            <a:r>
              <a:rPr lang="fr-FR" sz="3400" dirty="0"/>
              <a:t>, </a:t>
            </a:r>
            <a:r>
              <a:rPr lang="fr-FR" sz="3400" dirty="0" err="1"/>
              <a:t>pripadnici</a:t>
            </a:r>
            <a:r>
              <a:rPr lang="fr-FR" sz="3400" dirty="0"/>
              <a:t> </a:t>
            </a:r>
            <a:r>
              <a:rPr lang="fr-FR" sz="3400" dirty="0" err="1"/>
              <a:t>četiri</a:t>
            </a:r>
            <a:r>
              <a:rPr lang="fr-FR" sz="3400" dirty="0"/>
              <a:t> </a:t>
            </a:r>
            <a:r>
              <a:rPr lang="fr-FR" sz="3400" dirty="0" err="1"/>
              <a:t>konfesije</a:t>
            </a:r>
            <a:r>
              <a:rPr lang="fr-FR" sz="3400" dirty="0"/>
              <a:t> </a:t>
            </a:r>
            <a:r>
              <a:rPr lang="fr-FR" sz="3400" dirty="0" err="1"/>
              <a:t>gradili</a:t>
            </a:r>
            <a:r>
              <a:rPr lang="fr-FR" sz="3400" dirty="0"/>
              <a:t> su </a:t>
            </a:r>
            <a:r>
              <a:rPr lang="fr-FR" sz="3400" dirty="0" err="1"/>
              <a:t>svoj</a:t>
            </a:r>
            <a:r>
              <a:rPr lang="fr-FR" sz="3400" dirty="0"/>
              <a:t> </a:t>
            </a:r>
            <a:r>
              <a:rPr lang="fr-FR" sz="3400" dirty="0" err="1"/>
              <a:t>suživot</a:t>
            </a:r>
            <a:r>
              <a:rPr lang="fr-FR" sz="3400" dirty="0"/>
              <a:t> u </a:t>
            </a:r>
            <a:r>
              <a:rPr lang="fr-FR" sz="3400" dirty="0" err="1"/>
              <a:t>Sarajevu</a:t>
            </a:r>
            <a:r>
              <a:rPr lang="fr-FR" sz="3400" dirty="0"/>
              <a:t> u </a:t>
            </a:r>
            <a:r>
              <a:rPr lang="fr-FR" sz="3400" dirty="0" err="1"/>
              <a:t>međusobnom</a:t>
            </a:r>
            <a:r>
              <a:rPr lang="fr-FR" sz="3400" dirty="0"/>
              <a:t> </a:t>
            </a:r>
            <a:r>
              <a:rPr lang="fr-FR" sz="3400" dirty="0" err="1"/>
              <a:t>razumijevanju</a:t>
            </a:r>
            <a:r>
              <a:rPr lang="fr-FR" sz="3400" dirty="0"/>
              <a:t> i </a:t>
            </a:r>
            <a:r>
              <a:rPr lang="fr-FR" sz="3400" dirty="0" err="1"/>
              <a:t>povjerenju</a:t>
            </a:r>
            <a:r>
              <a:rPr lang="fr-FR" sz="3400" dirty="0"/>
              <a:t>. </a:t>
            </a:r>
            <a:r>
              <a:rPr lang="fr-FR" sz="3400" dirty="0" err="1"/>
              <a:t>Svaki</a:t>
            </a:r>
            <a:r>
              <a:rPr lang="fr-FR" sz="3400" dirty="0"/>
              <a:t> dan se u </a:t>
            </a:r>
            <a:r>
              <a:rPr lang="fr-FR" sz="3400" dirty="0" err="1"/>
              <a:t>njemu</a:t>
            </a:r>
            <a:r>
              <a:rPr lang="fr-FR" sz="3400" dirty="0"/>
              <a:t> </a:t>
            </a:r>
            <a:r>
              <a:rPr lang="fr-FR" sz="3400" dirty="0" err="1"/>
              <a:t>isprepliću</a:t>
            </a:r>
            <a:r>
              <a:rPr lang="fr-FR" sz="3400" dirty="0"/>
              <a:t> </a:t>
            </a:r>
            <a:r>
              <a:rPr lang="fr-FR" sz="3400" dirty="0" err="1"/>
              <a:t>pozivi</a:t>
            </a:r>
            <a:r>
              <a:rPr lang="fr-FR" sz="3400" dirty="0"/>
              <a:t> na </a:t>
            </a:r>
            <a:r>
              <a:rPr lang="fr-FR" sz="3400" dirty="0" err="1"/>
              <a:t>molitvu</a:t>
            </a:r>
            <a:r>
              <a:rPr lang="fr-FR" sz="3400" dirty="0"/>
              <a:t> </a:t>
            </a:r>
            <a:r>
              <a:rPr lang="fr-FR" sz="3400" dirty="0" err="1"/>
              <a:t>iz</a:t>
            </a:r>
            <a:r>
              <a:rPr lang="fr-FR" sz="3400" dirty="0"/>
              <a:t> </a:t>
            </a:r>
            <a:r>
              <a:rPr lang="fr-FR" sz="3400" dirty="0" err="1"/>
              <a:t>svih</a:t>
            </a:r>
            <a:r>
              <a:rPr lang="fr-FR" sz="3400" dirty="0"/>
              <a:t> </a:t>
            </a:r>
            <a:r>
              <a:rPr lang="fr-FR" sz="3400" dirty="0" err="1"/>
              <a:t>bogomolja</a:t>
            </a:r>
            <a:r>
              <a:rPr lang="fr-FR" sz="3400" dirty="0"/>
              <a:t>, </a:t>
            </a:r>
            <a:r>
              <a:rPr lang="fr-FR" sz="3400" dirty="0" err="1"/>
              <a:t>kao</a:t>
            </a:r>
            <a:r>
              <a:rPr lang="fr-FR" sz="3400" dirty="0"/>
              <a:t> </a:t>
            </a:r>
            <a:r>
              <a:rPr lang="fr-FR" sz="3400" dirty="0" err="1"/>
              <a:t>podsjetnik</a:t>
            </a:r>
            <a:r>
              <a:rPr lang="fr-FR" sz="3400" dirty="0"/>
              <a:t> da je </a:t>
            </a:r>
            <a:r>
              <a:rPr lang="fr-FR" sz="3400" dirty="0" err="1"/>
              <a:t>Sarajlijama</a:t>
            </a:r>
            <a:r>
              <a:rPr lang="fr-FR" sz="3400" dirty="0"/>
              <a:t> </a:t>
            </a:r>
            <a:r>
              <a:rPr lang="fr-FR" sz="3400" dirty="0" err="1"/>
              <a:t>međusobno</a:t>
            </a:r>
            <a:r>
              <a:rPr lang="fr-FR" sz="3400" dirty="0"/>
              <a:t> </a:t>
            </a:r>
            <a:r>
              <a:rPr lang="fr-FR" sz="3400" dirty="0" err="1"/>
              <a:t>uvažavanje</a:t>
            </a:r>
            <a:r>
              <a:rPr lang="fr-FR" sz="3400" dirty="0"/>
              <a:t> </a:t>
            </a:r>
            <a:r>
              <a:rPr lang="fr-FR" sz="3400" dirty="0" err="1"/>
              <a:t>način</a:t>
            </a:r>
            <a:r>
              <a:rPr lang="fr-FR" sz="3400" dirty="0"/>
              <a:t> </a:t>
            </a:r>
            <a:r>
              <a:rPr lang="fr-FR" sz="3400" dirty="0" err="1"/>
              <a:t>života</a:t>
            </a:r>
            <a:r>
              <a:rPr lang="fr-FR" sz="3400" dirty="0"/>
              <a:t>, a ne </a:t>
            </a:r>
            <a:r>
              <a:rPr lang="fr-FR" sz="3400" dirty="0" err="1"/>
              <a:t>nametnuta</a:t>
            </a:r>
            <a:r>
              <a:rPr lang="fr-FR" sz="3400" dirty="0"/>
              <a:t> norma </a:t>
            </a:r>
            <a:r>
              <a:rPr lang="fr-FR" sz="3400" dirty="0" err="1"/>
              <a:t>koju</a:t>
            </a:r>
            <a:r>
              <a:rPr lang="fr-FR" sz="3400" dirty="0"/>
              <a:t> </a:t>
            </a:r>
            <a:r>
              <a:rPr lang="fr-FR" sz="3400" dirty="0" err="1"/>
              <a:t>moraju</a:t>
            </a:r>
            <a:r>
              <a:rPr lang="fr-FR" sz="3400" dirty="0"/>
              <a:t> </a:t>
            </a:r>
            <a:r>
              <a:rPr lang="fr-FR" sz="3400" dirty="0" err="1"/>
              <a:t>poštovati</a:t>
            </a:r>
            <a:r>
              <a:rPr lang="fr-FR" sz="3400" dirty="0"/>
              <a:t>.</a:t>
            </a:r>
          </a:p>
          <a:p>
            <a:pPr algn="just">
              <a:lnSpc>
                <a:spcPct val="120000"/>
              </a:lnSpc>
            </a:pPr>
            <a:endParaRPr lang="fr-FR" sz="3400" dirty="0"/>
          </a:p>
          <a:p>
            <a:pPr algn="just">
              <a:lnSpc>
                <a:spcPct val="120000"/>
              </a:lnSpc>
            </a:pPr>
            <a:r>
              <a:rPr lang="fr-FR" sz="3400" dirty="0" err="1"/>
              <a:t>Grad</a:t>
            </a:r>
            <a:r>
              <a:rPr lang="fr-FR" sz="3400" dirty="0"/>
              <a:t> Sarajevo je bio i </a:t>
            </a:r>
            <a:r>
              <a:rPr lang="fr-FR" sz="3400" dirty="0" err="1"/>
              <a:t>ostao</a:t>
            </a:r>
            <a:r>
              <a:rPr lang="fr-FR" sz="3400" dirty="0"/>
              <a:t> </a:t>
            </a:r>
            <a:r>
              <a:rPr lang="fr-FR" sz="3400" dirty="0" err="1"/>
              <a:t>most</a:t>
            </a:r>
            <a:r>
              <a:rPr lang="fr-FR" sz="3400" dirty="0"/>
              <a:t> </a:t>
            </a:r>
            <a:r>
              <a:rPr lang="fr-FR" sz="3400" dirty="0" err="1"/>
              <a:t>između</a:t>
            </a:r>
            <a:r>
              <a:rPr lang="fr-FR" sz="3400" dirty="0"/>
              <a:t> </a:t>
            </a:r>
            <a:r>
              <a:rPr lang="fr-FR" sz="3400" dirty="0" err="1"/>
              <a:t>različitih</a:t>
            </a:r>
            <a:r>
              <a:rPr lang="fr-FR" sz="3400" dirty="0"/>
              <a:t> </a:t>
            </a:r>
            <a:r>
              <a:rPr lang="fr-FR" sz="3400" dirty="0" err="1"/>
              <a:t>kulturno-historijskih</a:t>
            </a:r>
            <a:r>
              <a:rPr lang="fr-FR" sz="3400" dirty="0"/>
              <a:t> </a:t>
            </a:r>
            <a:r>
              <a:rPr lang="fr-FR" sz="3400" dirty="0" err="1"/>
              <a:t>epoha</a:t>
            </a:r>
            <a:r>
              <a:rPr lang="fr-FR" sz="3400" dirty="0"/>
              <a:t>, </a:t>
            </a:r>
            <a:r>
              <a:rPr lang="fr-FR" sz="3400" dirty="0" err="1"/>
              <a:t>katalizator</a:t>
            </a:r>
            <a:r>
              <a:rPr lang="fr-FR" sz="3400" dirty="0"/>
              <a:t> </a:t>
            </a:r>
            <a:r>
              <a:rPr lang="fr-FR" sz="3400" dirty="0" err="1"/>
              <a:t>suprotnosti</a:t>
            </a:r>
            <a:r>
              <a:rPr lang="fr-FR" sz="3400" dirty="0"/>
              <a:t>, </a:t>
            </a:r>
            <a:r>
              <a:rPr lang="fr-FR" sz="3400" dirty="0" err="1"/>
              <a:t>spoj</a:t>
            </a:r>
            <a:r>
              <a:rPr lang="fr-FR" sz="3400" dirty="0"/>
              <a:t> </a:t>
            </a:r>
            <a:r>
              <a:rPr lang="fr-FR" sz="3400" dirty="0" err="1"/>
              <a:t>starog</a:t>
            </a:r>
            <a:r>
              <a:rPr lang="fr-FR" sz="3400" dirty="0"/>
              <a:t> i </a:t>
            </a:r>
            <a:r>
              <a:rPr lang="fr-FR" sz="3400" dirty="0" err="1"/>
              <a:t>novog</a:t>
            </a:r>
            <a:r>
              <a:rPr lang="fr-FR" sz="3400" dirty="0"/>
              <a:t>, </a:t>
            </a:r>
            <a:r>
              <a:rPr lang="fr-FR" sz="3400" dirty="0" err="1"/>
              <a:t>Istoka</a:t>
            </a:r>
            <a:r>
              <a:rPr lang="fr-FR" sz="3400" dirty="0"/>
              <a:t> i </a:t>
            </a:r>
            <a:r>
              <a:rPr lang="fr-FR" sz="3400" dirty="0" err="1"/>
              <a:t>Zapada</a:t>
            </a:r>
            <a:r>
              <a:rPr lang="fr-FR" sz="3400" dirty="0"/>
              <a:t>, </a:t>
            </a:r>
            <a:r>
              <a:rPr lang="fr-FR" sz="3400" dirty="0" err="1"/>
              <a:t>spoj</a:t>
            </a:r>
            <a:r>
              <a:rPr lang="fr-FR" sz="3400" dirty="0"/>
              <a:t> </a:t>
            </a:r>
            <a:r>
              <a:rPr lang="fr-FR" sz="3400" dirty="0" err="1"/>
              <a:t>jedinstva</a:t>
            </a:r>
            <a:r>
              <a:rPr lang="fr-FR" sz="3400" dirty="0"/>
              <a:t> u </a:t>
            </a:r>
            <a:r>
              <a:rPr lang="fr-FR" sz="3400" dirty="0" err="1"/>
              <a:t>različitosti</a:t>
            </a:r>
            <a:r>
              <a:rPr lang="fr-FR" sz="3400" dirty="0"/>
              <a:t>.</a:t>
            </a:r>
          </a:p>
          <a:p>
            <a:endParaRPr lang="fr-FR" dirty="0"/>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40000" lnSpcReduction="20000"/>
          </a:bodyPr>
          <a:lstStyle/>
          <a:p>
            <a:pPr algn="just">
              <a:lnSpc>
                <a:spcPct val="115000"/>
              </a:lnSpc>
            </a:pPr>
            <a:r>
              <a:rPr lang="es-ES" sz="4000" dirty="0">
                <a:latin typeface="Times New Roman" panose="02020603050405020304" pitchFamily="18" charset="0"/>
                <a:ea typeface="Times New Roman" panose="02020603050405020304" pitchFamily="18" charset="0"/>
                <a:cs typeface="Times New Roman" panose="02020603050405020304" pitchFamily="18" charset="0"/>
              </a:rPr>
              <a:t>Sarajevo ha sido siempre la ciudad de encuentro de culturas y tradiciones diferentes, que han dejado su huella en su patrimonio espiritual y material, así como en el espíritu de sus habitantes</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a:t>
            </a:r>
            <a:r>
              <a:rPr lang="hr-HR" sz="4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pPr>
            <a:r>
              <a:rPr lang="es-ES" sz="4000" dirty="0">
                <a:latin typeface="Times New Roman" panose="02020603050405020304" pitchFamily="18" charset="0"/>
                <a:ea typeface="Times New Roman" panose="02020603050405020304" pitchFamily="18" charset="0"/>
                <a:cs typeface="Times New Roman" panose="02020603050405020304" pitchFamily="18" charset="0"/>
              </a:rPr>
              <a:t>Desde la fundación de la ciudad, los miembros de cuatro religiones viven juntos en el respeto y la confianza. Todos los días, la ciudad resuena de los llamamientos a las oraciones procedentes de todos los lugares de culto, recordando que para los saravíes el respeto mutuo es un modo de vida y no una norma impuesta a la que deben obedecer.</a:t>
            </a:r>
          </a:p>
          <a:p>
            <a:pPr algn="just">
              <a:lnSpc>
                <a:spcPct val="115000"/>
              </a:lnSpc>
            </a:pPr>
            <a:r>
              <a:rPr lang="es-ES" sz="4000" dirty="0">
                <a:latin typeface="Times New Roman" panose="02020603050405020304" pitchFamily="18" charset="0"/>
                <a:ea typeface="Times New Roman" panose="02020603050405020304" pitchFamily="18" charset="0"/>
              </a:rPr>
              <a:t>La ciudad de Sarajevo era y sigue siendo el puente entre diferentes épocas culturales e históricas, el catalizador de las contradicciones, el lugar de encuentro de lo antiguo y lo nuevo, de Oriente y Occidente, el lugar donde se unen las diversidades.</a:t>
            </a:r>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endParaRPr lang="fr-FR" sz="3600" dirty="0"/>
          </a:p>
          <a:p>
            <a:r>
              <a:rPr lang="fr-FR" sz="3600" dirty="0"/>
              <a:t>Sarajevo, </a:t>
            </a:r>
            <a:r>
              <a:rPr lang="fr-FR" sz="3600" dirty="0" err="1"/>
              <a:t>ayer</a:t>
            </a:r>
            <a:r>
              <a:rPr lang="fr-FR" sz="3600" dirty="0"/>
              <a:t> y </a:t>
            </a:r>
            <a:r>
              <a:rPr lang="fr-FR" sz="3600" dirty="0" err="1"/>
              <a:t>hoy</a:t>
            </a:r>
            <a:endParaRPr lang="fr-FR" sz="3600" dirty="0"/>
          </a:p>
          <a:p>
            <a:endParaRPr lang="fr-FR" sz="3600" dirty="0"/>
          </a:p>
        </p:txBody>
      </p:sp>
    </p:spTree>
    <p:extLst>
      <p:ext uri="{BB962C8B-B14F-4D97-AF65-F5344CB8AC3E}">
        <p14:creationId xmlns:p14="http://schemas.microsoft.com/office/powerpoint/2010/main" val="104868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rmAutofit/>
          </a:bodyPr>
          <a:lstStyle/>
          <a:p>
            <a:r>
              <a:rPr lang="fr-FR" sz="3600" dirty="0"/>
              <a:t>Sarajevo, </a:t>
            </a:r>
            <a:r>
              <a:rPr lang="fr-FR" sz="3600" dirty="0" err="1"/>
              <a:t>ju</a:t>
            </a:r>
            <a:r>
              <a:rPr lang="hr-BA" sz="3600" dirty="0"/>
              <a:t>čer i danas</a:t>
            </a:r>
            <a:endParaRPr lang="fr-FR" sz="3600" dirty="0"/>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47500" lnSpcReduction="20000"/>
          </a:bodyPr>
          <a:lstStyle/>
          <a:p>
            <a:pPr algn="just">
              <a:lnSpc>
                <a:spcPct val="115000"/>
              </a:lnSpc>
              <a:spcAft>
                <a:spcPts val="800"/>
              </a:spcAft>
            </a:pPr>
            <a:r>
              <a:rPr lang="hr-HR" sz="3600" dirty="0">
                <a:effectLst/>
                <a:latin typeface="Times New Roman" panose="02020603050405020304" pitchFamily="18" charset="0"/>
                <a:ea typeface="Calibri" panose="020F0502020204030204" pitchFamily="34" charset="0"/>
                <a:cs typeface="Times New Roman" panose="02020603050405020304" pitchFamily="18" charset="0"/>
              </a:rPr>
              <a:t>Ovog 5. aprila obilježili smo </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30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godina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od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početka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opsade</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Sarajeva</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hr-BA" sz="3600" dirty="0">
                <a:effectLst/>
                <a:latin typeface="Times New Roman" panose="02020603050405020304" pitchFamily="18" charset="0"/>
                <a:ea typeface="Calibri" panose="020F0502020204030204" pitchFamily="34" charset="0"/>
                <a:cs typeface="Times New Roman" panose="02020603050405020304" pitchFamily="18" charset="0"/>
              </a:rPr>
              <a:t>najduže opsade jednog grada u savremenoj historiji ratovanja koja je trajala puna 44 mjeseca. </a:t>
            </a:r>
            <a:endParaRPr lang="en-GB"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hr-BA" sz="3600" dirty="0">
                <a:effectLst/>
                <a:latin typeface="Times New Roman" panose="02020603050405020304" pitchFamily="18" charset="0"/>
                <a:ea typeface="Calibri" panose="020F0502020204030204" pitchFamily="34" charset="0"/>
                <a:cs typeface="Times New Roman" panose="02020603050405020304" pitchFamily="18" charset="0"/>
              </a:rPr>
              <a:t>Za to vrijeme ubijeno je više od 11 hiljada civila, od kojih 1.601 dijete, a preko 50.000 civila je bilo lakše ili teže ranjeno. Procjenjuje se da je oko 500.000 projektila ispaljeno na grad za vrijeme opsade, dok je zabilježeno da je dana 22. jula 1993. godine na grad ispaljeno rekordnih 3.777 projektila. Na grad je dnevno u prosjeku ispaljivano 329 granata.</a:t>
            </a:r>
            <a:endParaRPr lang="en-GB"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hr-BA" sz="3600" dirty="0">
                <a:effectLst/>
                <a:latin typeface="Times New Roman" panose="02020603050405020304" pitchFamily="18" charset="0"/>
                <a:ea typeface="Calibri" panose="020F0502020204030204" pitchFamily="34" charset="0"/>
                <a:cs typeface="Times New Roman" panose="02020603050405020304" pitchFamily="18" charset="0"/>
              </a:rPr>
              <a:t>Svih 1.425 dana opsade, više od 380.000 ljudi živjelo je bez hrane, struje, vode i grijanja.</a:t>
            </a:r>
            <a:endParaRPr lang="en-GB"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47500" lnSpcReduction="20000"/>
          </a:bodyPr>
          <a:lstStyle/>
          <a:p>
            <a:pPr algn="just">
              <a:lnSpc>
                <a:spcPct val="115000"/>
              </a:lnSpc>
              <a:spcAft>
                <a:spcPts val="800"/>
              </a:spcAft>
            </a:pPr>
            <a:r>
              <a:rPr lang="es-ES" sz="3400" dirty="0">
                <a:latin typeface="Times New Roman" panose="02020603050405020304" pitchFamily="18" charset="0"/>
                <a:ea typeface="Calibri" panose="020F0502020204030204" pitchFamily="34" charset="0"/>
                <a:cs typeface="Times New Roman" panose="02020603050405020304" pitchFamily="18" charset="0"/>
              </a:rPr>
              <a:t>El 5 de abril de 2022 se cumplió el trigésimo aniversario del sitio de Sarajevo, que duró cuarenta y cuatro meses y fue el sitio más largo de una ciudad en la historia moderna de la guerra.</a:t>
            </a:r>
          </a:p>
          <a:p>
            <a:pPr algn="just">
              <a:lnSpc>
                <a:spcPct val="115000"/>
              </a:lnSpc>
              <a:spcAft>
                <a:spcPts val="800"/>
              </a:spcAft>
            </a:pPr>
            <a:r>
              <a:rPr lang="es-ES" sz="3400" dirty="0">
                <a:latin typeface="Times New Roman" panose="02020603050405020304" pitchFamily="18" charset="0"/>
                <a:ea typeface="Calibri" panose="020F0502020204030204" pitchFamily="34" charset="0"/>
                <a:cs typeface="Times New Roman" panose="02020603050405020304" pitchFamily="18" charset="0"/>
              </a:rPr>
              <a:t>Durante el asedio murieron más de 11.000 civiles, entre ellos 1.601 niños. Más de 50.000 civiles sufrieron heridas leves o graves. Se estima que durante el sitio alrededor de 500.000 proyectiles fueron lanzados sobre la ciudad y el 22 de julio de 1993 se registró el número récord de 3.777 proyectiles. Sobre la ciudad caían diariamente en promedio 329 proyectiles.</a:t>
            </a:r>
          </a:p>
          <a:p>
            <a:pPr algn="just">
              <a:lnSpc>
                <a:spcPct val="115000"/>
              </a:lnSpc>
              <a:spcAft>
                <a:spcPts val="800"/>
              </a:spcAft>
            </a:pPr>
            <a:r>
              <a:rPr lang="es-ES" sz="3400" dirty="0">
                <a:latin typeface="Times New Roman" panose="02020603050405020304" pitchFamily="18" charset="0"/>
                <a:ea typeface="Calibri" panose="020F0502020204030204" pitchFamily="34" charset="0"/>
                <a:cs typeface="Times New Roman" panose="02020603050405020304" pitchFamily="18" charset="0"/>
              </a:rPr>
              <a:t>Durante los 1.425 días del asedio, más de 380.000 personas vivían sin alimentos, electricidad, agua y calefacción.</a:t>
            </a:r>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endParaRPr lang="fr-FR" sz="3600" dirty="0"/>
          </a:p>
          <a:p>
            <a:r>
              <a:rPr lang="fr-FR" sz="3600" dirty="0"/>
              <a:t>Sarajevo, </a:t>
            </a:r>
            <a:r>
              <a:rPr lang="fr-FR" sz="3600" dirty="0" err="1"/>
              <a:t>ayer</a:t>
            </a:r>
            <a:r>
              <a:rPr lang="fr-FR" sz="3600" dirty="0"/>
              <a:t> y </a:t>
            </a:r>
            <a:r>
              <a:rPr lang="fr-FR" sz="3600" dirty="0" err="1"/>
              <a:t>hoy</a:t>
            </a:r>
            <a:endParaRPr lang="fr-FR" sz="3600" dirty="0"/>
          </a:p>
          <a:p>
            <a:endParaRPr lang="fr-FR" sz="3600" dirty="0"/>
          </a:p>
        </p:txBody>
      </p:sp>
    </p:spTree>
    <p:extLst>
      <p:ext uri="{BB962C8B-B14F-4D97-AF65-F5344CB8AC3E}">
        <p14:creationId xmlns:p14="http://schemas.microsoft.com/office/powerpoint/2010/main" val="271581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rmAutofit/>
          </a:bodyPr>
          <a:lstStyle/>
          <a:p>
            <a:r>
              <a:rPr lang="fr-FR" sz="3600" dirty="0"/>
              <a:t>Sarajevo, </a:t>
            </a:r>
            <a:r>
              <a:rPr lang="fr-FR" sz="3600" dirty="0" err="1"/>
              <a:t>ju</a:t>
            </a:r>
            <a:r>
              <a:rPr lang="hr-BA" sz="3600" dirty="0"/>
              <a:t>čer i danas</a:t>
            </a:r>
            <a:endParaRPr lang="fr-FR" sz="3600" dirty="0"/>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Autofit/>
          </a:bodyPr>
          <a:lstStyle/>
          <a:p>
            <a:pPr algn="just">
              <a:lnSpc>
                <a:spcPct val="115000"/>
              </a:lnSpc>
              <a:spcAft>
                <a:spcPts val="800"/>
              </a:spcAft>
            </a:pPr>
            <a:r>
              <a:rPr lang="bs-Latn-BA" sz="1600" dirty="0">
                <a:effectLst/>
                <a:latin typeface="Times New Roman" panose="02020603050405020304" pitchFamily="18" charset="0"/>
                <a:ea typeface="Calibri" panose="020F0502020204030204" pitchFamily="34" charset="0"/>
                <a:cs typeface="Times New Roman" panose="02020603050405020304" pitchFamily="18" charset="0"/>
              </a:rPr>
              <a:t>Sarajevo nije posustalo! </a:t>
            </a:r>
            <a:r>
              <a:rPr lang="bs-Latn-BA" sz="1600" dirty="0" err="1">
                <a:effectLst/>
                <a:latin typeface="Times New Roman" panose="02020603050405020304" pitchFamily="18" charset="0"/>
                <a:ea typeface="Calibri" panose="020F0502020204030204" pitchFamily="34" charset="0"/>
                <a:cs typeface="Times New Roman" panose="02020603050405020304" pitchFamily="18" charset="0"/>
              </a:rPr>
              <a:t>Odolilo</a:t>
            </a:r>
            <a:r>
              <a:rPr lang="bs-Latn-BA" sz="1600" dirty="0">
                <a:effectLst/>
                <a:latin typeface="Times New Roman" panose="02020603050405020304" pitchFamily="18" charset="0"/>
                <a:ea typeface="Calibri" panose="020F0502020204030204" pitchFamily="34" charset="0"/>
                <a:cs typeface="Times New Roman" panose="02020603050405020304" pitchFamily="18" charset="0"/>
              </a:rPr>
              <a:t> je, osnažen i još prkosniji, </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ostajući grad koji voli ljude i kojeg ljudi vole. </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L</a:t>
            </a:r>
            <a:r>
              <a:rPr lang="hr-HR" sz="1600" dirty="0" err="1">
                <a:effectLst/>
                <a:latin typeface="Times New Roman" panose="02020603050405020304" pitchFamily="18" charset="0"/>
                <a:ea typeface="Calibri" panose="020F0502020204030204" pitchFamily="34" charset="0"/>
                <a:cs typeface="Times New Roman" panose="02020603050405020304" pitchFamily="18" charset="0"/>
              </a:rPr>
              <a:t>ijep</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 i privlačan, sa fascinantnim graditeljskim skladom, sa duboko ukorijenjenom stoljetnom tradicijom tolerancije i </a:t>
            </a:r>
            <a:r>
              <a:rPr lang="hr-HR" sz="1600" dirty="0">
                <a:latin typeface="Times New Roman" panose="02020603050405020304" pitchFamily="18" charset="0"/>
                <a:ea typeface="Calibri" panose="020F0502020204030204" pitchFamily="34" charset="0"/>
                <a:cs typeface="Times New Roman" panose="02020603050405020304" pitchFamily="18" charset="0"/>
              </a:rPr>
              <a:t>zajedničkog života</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 uvažavanja drugog i drugačijeg.</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To je stvorilo našu mirotvornu svijest, to je stvorilo naš interkulturni i </a:t>
            </a:r>
            <a:r>
              <a:rPr lang="hr-HR" sz="1600" dirty="0" err="1">
                <a:effectLst/>
                <a:latin typeface="Times New Roman" panose="02020603050405020304" pitchFamily="18" charset="0"/>
                <a:ea typeface="Calibri" panose="020F0502020204030204" pitchFamily="34" charset="0"/>
                <a:cs typeface="Times New Roman" panose="02020603050405020304" pitchFamily="18" charset="0"/>
              </a:rPr>
              <a:t>multietični</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 način života, </a:t>
            </a:r>
            <a:r>
              <a:rPr lang="hr-HR" sz="1600" dirty="0" err="1">
                <a:effectLst/>
                <a:latin typeface="Times New Roman" panose="02020603050405020304" pitchFamily="18" charset="0"/>
                <a:ea typeface="Calibri" panose="020F0502020204030204" pitchFamily="34" charset="0"/>
                <a:cs typeface="Times New Roman" panose="02020603050405020304" pitchFamily="18" charset="0"/>
              </a:rPr>
              <a:t>odbranilo</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 njegov antifašistički duh i sačuvalo njegovu prepoznatljivu otvorenost za sve kulture i sve religije.</a:t>
            </a:r>
            <a:r>
              <a:rPr lang="hr-H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bs-Latn-B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bs-Latn-BA" sz="1600" dirty="0">
                <a:effectLst/>
                <a:latin typeface="Times New Roman" panose="02020603050405020304" pitchFamily="18" charset="0"/>
                <a:ea typeface="Calibri" panose="020F0502020204030204" pitchFamily="34" charset="0"/>
                <a:cs typeface="Times New Roman" panose="02020603050405020304" pitchFamily="18" charset="0"/>
              </a:rPr>
              <a:t> hijerarhiji životnih vrijednosti na prvo mjesto stavljamo mir! </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Burna prošlost ovog grada neka nam svima bude opomena, ali i motiv da se uključimo u mirovne aktivnosti, kako bi promovirali kulturu mira, prije svega, dostojanstvo i svetost života svakoga čovjeka.</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40000" lnSpcReduction="20000"/>
          </a:bodyPr>
          <a:lstStyle/>
          <a:p>
            <a:pPr>
              <a:lnSpc>
                <a:spcPct val="120000"/>
              </a:lnSpc>
            </a:pPr>
            <a:r>
              <a:rPr lang="es-ES" sz="3700" dirty="0">
                <a:latin typeface="Times New Roman" panose="02020603050405020304" pitchFamily="18" charset="0"/>
                <a:ea typeface="Calibri" panose="020F0502020204030204" pitchFamily="34" charset="0"/>
                <a:cs typeface="Times New Roman" panose="02020603050405020304" pitchFamily="18" charset="0"/>
              </a:rPr>
              <a:t>¡La ciudad de Sarajevo no se había rendido y había resistido! La ciudad de Sarajevo se ha hecho aún más fuerte y presenta más desafíos. Sigue siendo la ciudad que ama a la gente y la ciudad que ama a la gente. Es una hermosa ciudad atractiva, conocida por su armonía arquitectónica fascinante, por su tradición secular de tolerancia y de convivencia, por su respeto por el otro y por lo diferente. </a:t>
            </a:r>
          </a:p>
          <a:p>
            <a:pPr>
              <a:lnSpc>
                <a:spcPct val="120000"/>
              </a:lnSpc>
            </a:pPr>
            <a:r>
              <a:rPr lang="es-ES" sz="3700" dirty="0">
                <a:latin typeface="Times New Roman" panose="02020603050405020304" pitchFamily="18" charset="0"/>
                <a:ea typeface="Calibri" panose="020F0502020204030204" pitchFamily="34" charset="0"/>
                <a:cs typeface="Times New Roman" panose="02020603050405020304" pitchFamily="18" charset="0"/>
              </a:rPr>
              <a:t>Esto hizo que nuestra conciencia de constructores de la paz, nuestro modo de vida intercultural y multiétnico, protegiera el espíritu antifascista de la ciudad y preservara su apertura a todas las culturas y religiones. </a:t>
            </a:r>
          </a:p>
          <a:p>
            <a:pPr>
              <a:lnSpc>
                <a:spcPct val="120000"/>
              </a:lnSpc>
            </a:pPr>
            <a:r>
              <a:rPr lang="es-ES" sz="3700" dirty="0">
                <a:latin typeface="Times New Roman" panose="02020603050405020304" pitchFamily="18" charset="0"/>
                <a:ea typeface="Calibri" panose="020F0502020204030204" pitchFamily="34" charset="0"/>
                <a:cs typeface="Times New Roman" panose="02020603050405020304" pitchFamily="18" charset="0"/>
              </a:rPr>
              <a:t>¡En la jerarquía de los valores que nos importan, la paz ocupa el primer lugar! El pasado turbulento de esta ciudad debe interpelarnos a todos, pero también motivarnos ante todo a participar en actividades por la paz, a promover la cultura de la paz, la dignidad y el carácter sagrado de la vida de cada hombre.</a:t>
            </a:r>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fr-FR" sz="3600" dirty="0"/>
              <a:t>Sarajevo, </a:t>
            </a:r>
            <a:r>
              <a:rPr lang="fr-FR" sz="3600" dirty="0" err="1"/>
              <a:t>ayer</a:t>
            </a:r>
            <a:r>
              <a:rPr lang="fr-FR" sz="3600" dirty="0"/>
              <a:t> y </a:t>
            </a:r>
            <a:r>
              <a:rPr lang="fr-FR" sz="3600" dirty="0" err="1"/>
              <a:t>hoy</a:t>
            </a:r>
            <a:endParaRPr lang="fr-FR" sz="3600" dirty="0"/>
          </a:p>
        </p:txBody>
      </p:sp>
    </p:spTree>
    <p:extLst>
      <p:ext uri="{BB962C8B-B14F-4D97-AF65-F5344CB8AC3E}">
        <p14:creationId xmlns:p14="http://schemas.microsoft.com/office/powerpoint/2010/main" val="233014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rmAutofit/>
          </a:bodyPr>
          <a:lstStyle/>
          <a:p>
            <a:r>
              <a:rPr lang="fr-FR" sz="3600" dirty="0"/>
              <a:t>Sarajevo, </a:t>
            </a:r>
            <a:r>
              <a:rPr lang="fr-FR" sz="3600" dirty="0" err="1"/>
              <a:t>ju</a:t>
            </a:r>
            <a:r>
              <a:rPr lang="hr-BA" sz="3600" dirty="0"/>
              <a:t>čer i danas</a:t>
            </a:r>
            <a:endParaRPr lang="fr-FR" sz="3600" dirty="0"/>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47500" lnSpcReduction="20000"/>
          </a:bodyPr>
          <a:lstStyle/>
          <a:p>
            <a:pPr algn="just">
              <a:lnSpc>
                <a:spcPct val="115000"/>
              </a:lnSpc>
              <a:spcAft>
                <a:spcPts val="800"/>
              </a:spcAft>
            </a:pPr>
            <a:r>
              <a:rPr lang="bs-Latn-BA" sz="4000" dirty="0">
                <a:effectLst/>
                <a:latin typeface="Times New Roman" panose="02020603050405020304" pitchFamily="18" charset="0"/>
                <a:ea typeface="Calibri" panose="020F0502020204030204" pitchFamily="34" charset="0"/>
                <a:cs typeface="Times New Roman" panose="02020603050405020304" pitchFamily="18" charset="0"/>
              </a:rPr>
              <a:t>Sarajevo je danas izuzetno dinamičan i aktivan grad koji svoje potencijale nastoji na najbolji mogući način iskoristiti, na dobrobit svojih građana, koji su naš najjači resurs. </a:t>
            </a:r>
          </a:p>
          <a:p>
            <a:pPr algn="just">
              <a:lnSpc>
                <a:spcPct val="115000"/>
              </a:lnSpc>
              <a:spcAft>
                <a:spcPts val="800"/>
              </a:spcAft>
            </a:pPr>
            <a:r>
              <a:rPr lang="bs-Latn-BA" sz="4000" dirty="0">
                <a:effectLst/>
                <a:latin typeface="Times New Roman" panose="02020603050405020304" pitchFamily="18" charset="0"/>
                <a:ea typeface="Calibri" panose="020F0502020204030204" pitchFamily="34" charset="0"/>
                <a:cs typeface="Times New Roman" panose="02020603050405020304" pitchFamily="18" charset="0"/>
              </a:rPr>
              <a:t>Svoj potencijal vidimo i u mladim ljudima, koje trebamo ohrabriti i odgajati sa novom pozitivnom sviješću, univerzalnim vrijednostima i novim otvorenim perspektivama.</a:t>
            </a:r>
          </a:p>
          <a:p>
            <a:pPr algn="just">
              <a:lnSpc>
                <a:spcPct val="115000"/>
              </a:lnSpc>
              <a:spcAft>
                <a:spcPts val="800"/>
              </a:spcAft>
            </a:pPr>
            <a:r>
              <a:rPr lang="bs-Latn-BA" sz="4000" dirty="0">
                <a:effectLst/>
                <a:latin typeface="Times New Roman" panose="02020603050405020304" pitchFamily="18" charset="0"/>
                <a:ea typeface="Calibri" panose="020F0502020204030204" pitchFamily="34" charset="0"/>
                <a:cs typeface="Times New Roman" panose="02020603050405020304" pitchFamily="18" charset="0"/>
              </a:rPr>
              <a:t>Sarajevo je i grad okrenut budućnosti. Želimo da budućnost Evrope gradimo zajedno s vama, ali i da damo svoj doprinos postizanju mira u svijetu. </a:t>
            </a:r>
          </a:p>
          <a:p>
            <a:pPr algn="just">
              <a:lnSpc>
                <a:spcPct val="115000"/>
              </a:lnSpc>
              <a:spcAft>
                <a:spcPts val="800"/>
              </a:spcAft>
            </a:pPr>
            <a:endParaRPr lang="bs-Latn-BA"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47500" lnSpcReduction="20000"/>
          </a:bodyPr>
          <a:lstStyle/>
          <a:p>
            <a:pPr algn="just">
              <a:lnSpc>
                <a:spcPct val="115000"/>
              </a:lnSpc>
            </a:pPr>
            <a:r>
              <a:rPr lang="es-ES" sz="3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Hoy en día, la ciudad de Sarajevo es una ciudad muy activa y dinámica que busca utilizar sus recursos de la mejor manera posible, para el bienestar de sus ciudadanos, el más fuerte de todos nuestros recursos. </a:t>
            </a:r>
          </a:p>
          <a:p>
            <a:pPr algn="just">
              <a:lnSpc>
                <a:spcPct val="115000"/>
              </a:lnSpc>
            </a:pPr>
            <a:r>
              <a:rPr lang="es-ES" sz="3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Nuestros jóvenes tienen potencial y debemos alentarlos y educarlos con un nuevo espíritu positivo, inculcándoles valores universales y nuevas oportunidades. </a:t>
            </a:r>
          </a:p>
          <a:p>
            <a:pPr algn="just">
              <a:lnSpc>
                <a:spcPct val="115000"/>
              </a:lnSpc>
            </a:pPr>
            <a:r>
              <a:rPr lang="es-ES" sz="3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Sarajevo es también una ciudad con visión de futuro. Queremos construir el futuro de Europa juntos con ustedes, pero también contribuir al mantenimiento de la paz en el mundo. </a:t>
            </a:r>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fr-FR" sz="3600" dirty="0"/>
              <a:t>Sarajevo, </a:t>
            </a:r>
            <a:r>
              <a:rPr lang="fr-FR" sz="3600" dirty="0" err="1"/>
              <a:t>ayer</a:t>
            </a:r>
            <a:r>
              <a:rPr lang="fr-FR" sz="3600" dirty="0"/>
              <a:t> y </a:t>
            </a:r>
            <a:r>
              <a:rPr lang="fr-FR" sz="3600" dirty="0" err="1"/>
              <a:t>hoy</a:t>
            </a:r>
            <a:endParaRPr lang="fr-FR" sz="3600" dirty="0"/>
          </a:p>
        </p:txBody>
      </p:sp>
    </p:spTree>
    <p:extLst>
      <p:ext uri="{BB962C8B-B14F-4D97-AF65-F5344CB8AC3E}">
        <p14:creationId xmlns:p14="http://schemas.microsoft.com/office/powerpoint/2010/main" val="150448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Autofit/>
          </a:bodyPr>
          <a:lstStyle/>
          <a:p>
            <a:r>
              <a:rPr lang="hr-BA" sz="2800" dirty="0"/>
              <a:t>Koje su glavne </a:t>
            </a:r>
            <a:r>
              <a:rPr lang="en-US" sz="2800" dirty="0" err="1"/>
              <a:t>aktualne</a:t>
            </a:r>
            <a:r>
              <a:rPr lang="en-US" sz="2800" dirty="0"/>
              <a:t> </a:t>
            </a:r>
            <a:r>
              <a:rPr lang="hr-BA" sz="2800" dirty="0"/>
              <a:t>poteškoće u odnosu na </a:t>
            </a:r>
            <a:r>
              <a:rPr lang="en-US" sz="2800" dirty="0"/>
              <a:t>”S</a:t>
            </a:r>
            <a:r>
              <a:rPr lang="hr-BA" sz="2800" dirty="0"/>
              <a:t>uživot u miru</a:t>
            </a:r>
            <a:r>
              <a:rPr lang="en-US" sz="2800" dirty="0"/>
              <a:t>”</a:t>
            </a:r>
            <a:r>
              <a:rPr lang="fr-FR" sz="2800" dirty="0"/>
              <a:t>?</a:t>
            </a:r>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47500" lnSpcReduction="20000"/>
          </a:bodyPr>
          <a:lstStyle/>
          <a:p>
            <a:pPr algn="just">
              <a:lnSpc>
                <a:spcPct val="120000"/>
              </a:lnSpc>
            </a:pPr>
            <a:r>
              <a:rPr lang="fr-FR" sz="4000" dirty="0" err="1">
                <a:latin typeface="Times New Roman" panose="02020603050405020304" pitchFamily="18" charset="0"/>
                <a:cs typeface="Times New Roman" panose="02020603050405020304" pitchFamily="18" charset="0"/>
              </a:rPr>
              <a:t>Kada</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govorimo</a:t>
            </a:r>
            <a:r>
              <a:rPr lang="fr-FR" sz="4000" dirty="0">
                <a:latin typeface="Times New Roman" panose="02020603050405020304" pitchFamily="18" charset="0"/>
                <a:cs typeface="Times New Roman" panose="02020603050405020304" pitchFamily="18" charset="0"/>
              </a:rPr>
              <a:t> o </a:t>
            </a:r>
            <a:r>
              <a:rPr lang="fr-FR" sz="4000" dirty="0" err="1">
                <a:latin typeface="Times New Roman" panose="02020603050405020304" pitchFamily="18" charset="0"/>
                <a:cs typeface="Times New Roman" panose="02020603050405020304" pitchFamily="18" charset="0"/>
              </a:rPr>
              <a:t>glavnim</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aktuelnim</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poteškoćama</a:t>
            </a:r>
            <a:r>
              <a:rPr lang="fr-FR" sz="4000" dirty="0">
                <a:latin typeface="Times New Roman" panose="02020603050405020304" pitchFamily="18" charset="0"/>
                <a:cs typeface="Times New Roman" panose="02020603050405020304" pitchFamily="18" charset="0"/>
              </a:rPr>
              <a:t> u </a:t>
            </a:r>
            <a:r>
              <a:rPr lang="fr-FR" sz="4000" dirty="0" err="1">
                <a:latin typeface="Times New Roman" panose="02020603050405020304" pitchFamily="18" charset="0"/>
                <a:cs typeface="Times New Roman" panose="02020603050405020304" pitchFamily="18" charset="0"/>
              </a:rPr>
              <a:t>odnosu</a:t>
            </a:r>
            <a:r>
              <a:rPr lang="fr-FR" sz="4000" dirty="0">
                <a:latin typeface="Times New Roman" panose="02020603050405020304" pitchFamily="18" charset="0"/>
                <a:cs typeface="Times New Roman" panose="02020603050405020304" pitchFamily="18" charset="0"/>
              </a:rPr>
              <a:t> na « </a:t>
            </a:r>
            <a:r>
              <a:rPr lang="fr-FR" sz="4000" dirty="0" err="1">
                <a:latin typeface="Times New Roman" panose="02020603050405020304" pitchFamily="18" charset="0"/>
                <a:cs typeface="Times New Roman" panose="02020603050405020304" pitchFamily="18" charset="0"/>
              </a:rPr>
              <a:t>Suživot</a:t>
            </a:r>
            <a:r>
              <a:rPr lang="fr-FR" sz="4000" dirty="0">
                <a:latin typeface="Times New Roman" panose="02020603050405020304" pitchFamily="18" charset="0"/>
                <a:cs typeface="Times New Roman" panose="02020603050405020304" pitchFamily="18" charset="0"/>
              </a:rPr>
              <a:t> u </a:t>
            </a:r>
            <a:r>
              <a:rPr lang="fr-FR" sz="4000" dirty="0" err="1">
                <a:latin typeface="Times New Roman" panose="02020603050405020304" pitchFamily="18" charset="0"/>
                <a:cs typeface="Times New Roman" panose="02020603050405020304" pitchFamily="18" charset="0"/>
              </a:rPr>
              <a:t>miru</a:t>
            </a:r>
            <a:r>
              <a:rPr lang="fr-FR" sz="4000" dirty="0">
                <a:latin typeface="Times New Roman" panose="02020603050405020304" pitchFamily="18" charset="0"/>
                <a:cs typeface="Times New Roman" panose="02020603050405020304" pitchFamily="18" charset="0"/>
              </a:rPr>
              <a:t> », </a:t>
            </a:r>
            <a:r>
              <a:rPr lang="fr-FR" sz="4000" dirty="0" err="1">
                <a:latin typeface="Times New Roman" panose="02020603050405020304" pitchFamily="18" charset="0"/>
                <a:cs typeface="Times New Roman" panose="02020603050405020304" pitchFamily="18" charset="0"/>
              </a:rPr>
              <a:t>ono</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što</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bih</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istakla</a:t>
            </a:r>
            <a:r>
              <a:rPr lang="fr-FR" sz="4000" dirty="0">
                <a:latin typeface="Times New Roman" panose="02020603050405020304" pitchFamily="18" charset="0"/>
                <a:cs typeface="Times New Roman" panose="02020603050405020304" pitchFamily="18" charset="0"/>
              </a:rPr>
              <a:t> je </a:t>
            </a:r>
            <a:r>
              <a:rPr lang="fr-FR" sz="4000" dirty="0" err="1">
                <a:latin typeface="Times New Roman" panose="02020603050405020304" pitchFamily="18" charset="0"/>
                <a:cs typeface="Times New Roman" panose="02020603050405020304" pitchFamily="18" charset="0"/>
              </a:rPr>
              <a:t>politička</a:t>
            </a:r>
            <a:r>
              <a:rPr lang="fr-FR" sz="4000" dirty="0">
                <a:latin typeface="Times New Roman" panose="02020603050405020304" pitchFamily="18" charset="0"/>
                <a:cs typeface="Times New Roman" panose="02020603050405020304" pitchFamily="18" charset="0"/>
              </a:rPr>
              <a:t> i </a:t>
            </a:r>
            <a:r>
              <a:rPr lang="fr-FR" sz="4000" dirty="0" err="1">
                <a:latin typeface="Times New Roman" panose="02020603050405020304" pitchFamily="18" charset="0"/>
                <a:cs typeface="Times New Roman" panose="02020603050405020304" pitchFamily="18" charset="0"/>
              </a:rPr>
              <a:t>ekonomska</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situacija</a:t>
            </a:r>
            <a:r>
              <a:rPr lang="fr-FR" sz="4000" dirty="0">
                <a:latin typeface="Times New Roman" panose="02020603050405020304" pitchFamily="18" charset="0"/>
                <a:cs typeface="Times New Roman" panose="02020603050405020304" pitchFamily="18" charset="0"/>
              </a:rPr>
              <a:t>, te </a:t>
            </a:r>
            <a:r>
              <a:rPr lang="bs-Latn-BA" sz="4000" dirty="0">
                <a:latin typeface="Times New Roman" panose="02020603050405020304" pitchFamily="18" charset="0"/>
                <a:ea typeface="Calibri" panose="020F0502020204030204" pitchFamily="34" charset="0"/>
                <a:cs typeface="Times New Roman" panose="02020603050405020304" pitchFamily="18" charset="0"/>
              </a:rPr>
              <a:t>unutrašnji i vanjski pritisci i izazovi</a:t>
            </a:r>
            <a:r>
              <a:rPr lang="en-GB" sz="4000" dirty="0">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latin typeface="Times New Roman" panose="02020603050405020304" pitchFamily="18" charset="0"/>
                <a:ea typeface="Calibri" panose="020F0502020204030204" pitchFamily="34" charset="0"/>
                <a:cs typeface="Times New Roman" panose="02020603050405020304" pitchFamily="18" charset="0"/>
              </a:rPr>
              <a:t>sa</a:t>
            </a:r>
            <a:r>
              <a:rPr lang="en-GB" sz="4000" dirty="0">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latin typeface="Times New Roman" panose="02020603050405020304" pitchFamily="18" charset="0"/>
                <a:ea typeface="Calibri" panose="020F0502020204030204" pitchFamily="34" charset="0"/>
                <a:cs typeface="Times New Roman" panose="02020603050405020304" pitchFamily="18" charset="0"/>
              </a:rPr>
              <a:t>kojima</a:t>
            </a:r>
            <a:r>
              <a:rPr lang="en-GB" sz="4000" dirty="0">
                <a:latin typeface="Times New Roman" panose="02020603050405020304" pitchFamily="18" charset="0"/>
                <a:ea typeface="Calibri" panose="020F0502020204030204" pitchFamily="34" charset="0"/>
                <a:cs typeface="Times New Roman" panose="02020603050405020304" pitchFamily="18" charset="0"/>
              </a:rPr>
              <a:t> se </a:t>
            </a:r>
            <a:r>
              <a:rPr lang="en-GB" sz="4000" dirty="0" err="1">
                <a:latin typeface="Times New Roman" panose="02020603050405020304" pitchFamily="18" charset="0"/>
                <a:ea typeface="Calibri" panose="020F0502020204030204" pitchFamily="34" charset="0"/>
                <a:cs typeface="Times New Roman" panose="02020603050405020304" pitchFamily="18" charset="0"/>
              </a:rPr>
              <a:t>svakodnevno</a:t>
            </a:r>
            <a:r>
              <a:rPr lang="en-GB"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suočava</a:t>
            </a:r>
            <a:r>
              <a:rPr lang="fr-FR" sz="4000" dirty="0">
                <a:latin typeface="Times New Roman" panose="02020603050405020304" pitchFamily="18" charset="0"/>
                <a:cs typeface="Times New Roman" panose="02020603050405020304" pitchFamily="18" charset="0"/>
              </a:rPr>
              <a:t> ne </a:t>
            </a:r>
            <a:r>
              <a:rPr lang="fr-FR" sz="4000" dirty="0" err="1">
                <a:latin typeface="Times New Roman" panose="02020603050405020304" pitchFamily="18" charset="0"/>
                <a:cs typeface="Times New Roman" panose="02020603050405020304" pitchFamily="18" charset="0"/>
              </a:rPr>
              <a:t>samo</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grad</a:t>
            </a:r>
            <a:r>
              <a:rPr lang="fr-FR" sz="4000" dirty="0">
                <a:latin typeface="Times New Roman" panose="02020603050405020304" pitchFamily="18" charset="0"/>
                <a:cs typeface="Times New Roman" panose="02020603050405020304" pitchFamily="18" charset="0"/>
              </a:rPr>
              <a:t> Sarajevo </a:t>
            </a:r>
            <a:r>
              <a:rPr lang="fr-FR" sz="4000" dirty="0" err="1">
                <a:latin typeface="Times New Roman" panose="02020603050405020304" pitchFamily="18" charset="0"/>
                <a:cs typeface="Times New Roman" panose="02020603050405020304" pitchFamily="18" charset="0"/>
              </a:rPr>
              <a:t>nego</a:t>
            </a:r>
            <a:r>
              <a:rPr lang="fr-FR" sz="4000" dirty="0">
                <a:latin typeface="Times New Roman" panose="02020603050405020304" pitchFamily="18" charset="0"/>
                <a:cs typeface="Times New Roman" panose="02020603050405020304" pitchFamily="18" charset="0"/>
              </a:rPr>
              <a:t> Bosna i </a:t>
            </a:r>
            <a:r>
              <a:rPr lang="fr-FR" sz="4000" dirty="0" err="1">
                <a:latin typeface="Times New Roman" panose="02020603050405020304" pitchFamily="18" charset="0"/>
                <a:cs typeface="Times New Roman" panose="02020603050405020304" pitchFamily="18" charset="0"/>
              </a:rPr>
              <a:t>Hercegovina</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uopće</a:t>
            </a:r>
            <a:r>
              <a:rPr lang="hr-BA" sz="4000" dirty="0">
                <a:latin typeface="Times New Roman" panose="02020603050405020304" pitchFamily="18" charset="0"/>
                <a:cs typeface="Times New Roman" panose="02020603050405020304" pitchFamily="18" charset="0"/>
              </a:rPr>
              <a:t>. </a:t>
            </a:r>
            <a:endParaRPr lang="fr-FR" sz="4000" dirty="0">
              <a:latin typeface="Times New Roman" panose="02020603050405020304" pitchFamily="18" charset="0"/>
              <a:cs typeface="Times New Roman" panose="02020603050405020304" pitchFamily="18" charset="0"/>
            </a:endParaRPr>
          </a:p>
          <a:p>
            <a:pPr algn="just">
              <a:lnSpc>
                <a:spcPct val="120000"/>
              </a:lnSpc>
              <a:spcAft>
                <a:spcPts val="800"/>
              </a:spcAft>
            </a:pPr>
            <a:r>
              <a:rPr lang="en-GB" sz="4000" dirty="0">
                <a:latin typeface="Times New Roman" panose="02020603050405020304" pitchFamily="18" charset="0"/>
                <a:ea typeface="Calibri" panose="020F0502020204030204" pitchFamily="34" charset="0"/>
                <a:cs typeface="Times New Roman" panose="02020603050405020304" pitchFamily="18" charset="0"/>
              </a:rPr>
              <a:t>N</a:t>
            </a:r>
            <a:r>
              <a:rPr lang="hr-BA" sz="4000" dirty="0">
                <a:effectLst/>
                <a:latin typeface="Times New Roman" panose="02020603050405020304" pitchFamily="18" charset="0"/>
                <a:ea typeface="Calibri" panose="020F0502020204030204" pitchFamily="34" charset="0"/>
                <a:cs typeface="Times New Roman" panose="02020603050405020304" pitchFamily="18" charset="0"/>
              </a:rPr>
              <a:t>epoštivanje i neuvažavanje, pritisci i strah ne smiju određivati našu budućnost.</a:t>
            </a:r>
            <a:endParaRPr lang="en-GB"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bs-Latn-BA" sz="4000" dirty="0">
                <a:effectLst/>
                <a:latin typeface="Times New Roman" panose="02020603050405020304" pitchFamily="18" charset="0"/>
                <a:ea typeface="Calibri" panose="020F0502020204030204" pitchFamily="34" charset="0"/>
                <a:cs typeface="Times New Roman" panose="02020603050405020304" pitchFamily="18" charset="0"/>
              </a:rPr>
              <a:t>Zato je danas više nego ikad izražena potreba za političkom, ljudskom pa i svakom drugom hrabrošću, koju je Sarajevo u više od pet i po stoljeća svoje historije uvijek imalo.</a:t>
            </a:r>
            <a:endParaRPr lang="en-GB"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47500" lnSpcReduction="20000"/>
          </a:bodyPr>
          <a:lstStyle/>
          <a:p>
            <a:pPr algn="just">
              <a:lnSpc>
                <a:spcPct val="120000"/>
              </a:lnSpc>
            </a:pPr>
            <a:r>
              <a:rPr lang="es-ES" sz="3800" dirty="0">
                <a:latin typeface="Times New Roman" panose="02020603050405020304" pitchFamily="18" charset="0"/>
                <a:ea typeface="Calibri" panose="020F0502020204030204" pitchFamily="34" charset="0"/>
                <a:cs typeface="Times New Roman" panose="02020603050405020304" pitchFamily="18" charset="0"/>
              </a:rPr>
              <a:t>Las principales dificultades actuales del «vivir juntos en paz» a las que se enfrenta diariamente la ciudad de Sarajevo son sobre todo la situación política y económica y las presiones internas y externas. Estos son los desafíos que afronta no sólo la ciudad de Sarajevo, sino también Bosnia y Herzegovina en general. </a:t>
            </a:r>
          </a:p>
          <a:p>
            <a:pPr algn="just">
              <a:lnSpc>
                <a:spcPct val="120000"/>
              </a:lnSpc>
            </a:pPr>
            <a:r>
              <a:rPr lang="es-ES" sz="3800" dirty="0">
                <a:latin typeface="Times New Roman" panose="02020603050405020304" pitchFamily="18" charset="0"/>
                <a:ea typeface="Calibri" panose="020F0502020204030204" pitchFamily="34" charset="0"/>
                <a:cs typeface="Times New Roman" panose="02020603050405020304" pitchFamily="18" charset="0"/>
              </a:rPr>
              <a:t>El incumplimiento y el desprecio, la presión y el miedo no deben determinar nuestro futuro. </a:t>
            </a:r>
          </a:p>
          <a:p>
            <a:pPr algn="just">
              <a:lnSpc>
                <a:spcPct val="120000"/>
              </a:lnSpc>
            </a:pPr>
            <a:r>
              <a:rPr lang="es-ES" sz="3800" dirty="0">
                <a:latin typeface="Times New Roman" panose="02020603050405020304" pitchFamily="18" charset="0"/>
                <a:ea typeface="Calibri" panose="020F0502020204030204" pitchFamily="34" charset="0"/>
                <a:cs typeface="Times New Roman" panose="02020603050405020304" pitchFamily="18" charset="0"/>
              </a:rPr>
              <a:t>Por ello, hoy más que nunca se necesita valentía política y humana, pero también todo tipo de valor que la ciudad de Sarajevo ha demostrado siempre durante más de cinco siglos y medio de su historia.</a:t>
            </a:r>
          </a:p>
          <a:p>
            <a:endParaRPr lang="fr-FR" sz="3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es-ES" sz="3600" dirty="0"/>
              <a:t>¿Cuáles son las grandes dificultades actuales con respecto al «Vivir juntos en paz»?</a:t>
            </a:r>
          </a:p>
        </p:txBody>
      </p:sp>
    </p:spTree>
    <p:extLst>
      <p:ext uri="{BB962C8B-B14F-4D97-AF65-F5344CB8AC3E}">
        <p14:creationId xmlns:p14="http://schemas.microsoft.com/office/powerpoint/2010/main" val="278054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Autofit/>
          </a:bodyPr>
          <a:lstStyle/>
          <a:p>
            <a:r>
              <a:rPr lang="fr-FR" sz="2400" dirty="0"/>
              <a:t>Ko</a:t>
            </a:r>
            <a:r>
              <a:rPr lang="hr-BA" sz="2400" dirty="0"/>
              <a:t>ju politiku</a:t>
            </a:r>
            <a:r>
              <a:rPr lang="fr-FR" sz="2400" dirty="0"/>
              <a:t> </a:t>
            </a:r>
            <a:r>
              <a:rPr lang="fr-FR" sz="2400" dirty="0" err="1"/>
              <a:t>grad</a:t>
            </a:r>
            <a:r>
              <a:rPr lang="fr-FR" sz="2400" dirty="0"/>
              <a:t> i op</a:t>
            </a:r>
            <a:r>
              <a:rPr lang="hr-BA" sz="2400" dirty="0"/>
              <a:t>ština primjenjuju u razvoju </a:t>
            </a:r>
            <a:r>
              <a:rPr lang="en-US" sz="2400" dirty="0"/>
              <a:t>“</a:t>
            </a:r>
            <a:r>
              <a:rPr lang="hr-BA" sz="2400" dirty="0"/>
              <a:t>zajedničkog života u miru</a:t>
            </a:r>
            <a:r>
              <a:rPr lang="en-US" sz="2400" dirty="0"/>
              <a:t>”</a:t>
            </a:r>
            <a:r>
              <a:rPr lang="fr-FR" sz="2400" dirty="0"/>
              <a:t>?</a:t>
            </a:r>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25000" lnSpcReduction="20000"/>
          </a:bodyPr>
          <a:lstStyle/>
          <a:p>
            <a:pPr algn="just">
              <a:lnSpc>
                <a:spcPct val="120000"/>
              </a:lnSpc>
            </a:pPr>
            <a:r>
              <a:rPr lang="fr-FR" sz="6400" dirty="0" err="1">
                <a:latin typeface="Times New Roman" panose="02020603050405020304" pitchFamily="18" charset="0"/>
                <a:cs typeface="Times New Roman" panose="02020603050405020304" pitchFamily="18" charset="0"/>
              </a:rPr>
              <a:t>Današnje</a:t>
            </a:r>
            <a:r>
              <a:rPr lang="fr-FR" sz="6400" dirty="0">
                <a:latin typeface="Times New Roman" panose="02020603050405020304" pitchFamily="18" charset="0"/>
                <a:cs typeface="Times New Roman" panose="02020603050405020304" pitchFamily="18" charset="0"/>
              </a:rPr>
              <a:t> Sarajevo i </a:t>
            </a:r>
            <a:r>
              <a:rPr lang="fr-FR" sz="6400" dirty="0" err="1">
                <a:latin typeface="Times New Roman" panose="02020603050405020304" pitchFamily="18" charset="0"/>
                <a:cs typeface="Times New Roman" panose="02020603050405020304" pitchFamily="18" charset="0"/>
              </a:rPr>
              <a:t>pored</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brojnih</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otežavajućih</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okolnosti</a:t>
            </a:r>
            <a:r>
              <a:rPr lang="fr-FR" sz="6400" dirty="0">
                <a:latin typeface="Times New Roman" panose="02020603050405020304" pitchFamily="18" charset="0"/>
                <a:cs typeface="Times New Roman" panose="02020603050405020304" pitchFamily="18" charset="0"/>
              </a:rPr>
              <a:t>, je </a:t>
            </a:r>
            <a:r>
              <a:rPr lang="fr-FR" sz="6400" dirty="0" err="1">
                <a:latin typeface="Times New Roman" panose="02020603050405020304" pitchFamily="18" charset="0"/>
                <a:cs typeface="Times New Roman" panose="02020603050405020304" pitchFamily="18" charset="0"/>
              </a:rPr>
              <a:t>izuzetno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dinamičan</a:t>
            </a:r>
            <a:r>
              <a:rPr lang="fr-FR" sz="6400" dirty="0">
                <a:latin typeface="Times New Roman" panose="02020603050405020304" pitchFamily="18" charset="0"/>
                <a:cs typeface="Times New Roman" panose="02020603050405020304" pitchFamily="18" charset="0"/>
              </a:rPr>
              <a:t> i </a:t>
            </a:r>
            <a:r>
              <a:rPr lang="fr-FR" sz="6400" dirty="0" err="1">
                <a:latin typeface="Times New Roman" panose="02020603050405020304" pitchFamily="18" charset="0"/>
                <a:cs typeface="Times New Roman" panose="02020603050405020304" pitchFamily="18" charset="0"/>
              </a:rPr>
              <a:t>aktivan</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grad</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koji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svoje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potencijale</a:t>
            </a:r>
            <a:r>
              <a:rPr lang="fr-FR" sz="6400" dirty="0">
                <a:latin typeface="Times New Roman" panose="02020603050405020304" pitchFamily="18" charset="0"/>
                <a:cs typeface="Times New Roman" panose="02020603050405020304" pitchFamily="18" charset="0"/>
              </a:rPr>
              <a:t> i </a:t>
            </a:r>
            <a:r>
              <a:rPr lang="fr-FR" sz="6400" dirty="0" err="1">
                <a:latin typeface="Times New Roman" panose="02020603050405020304" pitchFamily="18" charset="0"/>
                <a:cs typeface="Times New Roman" panose="02020603050405020304" pitchFamily="18" charset="0"/>
              </a:rPr>
              <a:t>resurse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nastoji</a:t>
            </a:r>
            <a:r>
              <a:rPr lang="fr-FR" sz="6400" dirty="0">
                <a:latin typeface="Times New Roman" panose="02020603050405020304" pitchFamily="18" charset="0"/>
                <a:cs typeface="Times New Roman" panose="02020603050405020304" pitchFamily="18" charset="0"/>
              </a:rPr>
              <a:t> na </a:t>
            </a:r>
            <a:r>
              <a:rPr lang="fr-FR" sz="6400" dirty="0" err="1">
                <a:latin typeface="Times New Roman" panose="02020603050405020304" pitchFamily="18" charset="0"/>
                <a:cs typeface="Times New Roman" panose="02020603050405020304" pitchFamily="18" charset="0"/>
              </a:rPr>
              <a:t>najbolji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mogući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način</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iskoristiti</a:t>
            </a:r>
            <a:r>
              <a:rPr lang="fr-FR" sz="6400" dirty="0">
                <a:latin typeface="Times New Roman" panose="02020603050405020304" pitchFamily="18" charset="0"/>
                <a:cs typeface="Times New Roman" panose="02020603050405020304" pitchFamily="18" charset="0"/>
              </a:rPr>
              <a:t>, na </a:t>
            </a:r>
            <a:r>
              <a:rPr lang="fr-FR" sz="6400" dirty="0" err="1">
                <a:latin typeface="Times New Roman" panose="02020603050405020304" pitchFamily="18" charset="0"/>
                <a:cs typeface="Times New Roman" panose="02020603050405020304" pitchFamily="18" charset="0"/>
              </a:rPr>
              <a:t>dobrobit</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svojih</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građanki</a:t>
            </a:r>
            <a:r>
              <a:rPr lang="fr-FR" sz="6400" dirty="0">
                <a:latin typeface="Times New Roman" panose="02020603050405020304" pitchFamily="18" charset="0"/>
                <a:cs typeface="Times New Roman" panose="02020603050405020304" pitchFamily="18" charset="0"/>
              </a:rPr>
              <a:t> i </a:t>
            </a:r>
            <a:r>
              <a:rPr lang="fr-FR" sz="6400" dirty="0" err="1">
                <a:latin typeface="Times New Roman" panose="02020603050405020304" pitchFamily="18" charset="0"/>
                <a:cs typeface="Times New Roman" panose="02020603050405020304" pitchFamily="18" charset="0"/>
              </a:rPr>
              <a:t>građana</a:t>
            </a:r>
            <a:r>
              <a:rPr lang="fr-FR" sz="6400" dirty="0">
                <a:latin typeface="Times New Roman" panose="02020603050405020304" pitchFamily="18" charset="0"/>
                <a:cs typeface="Times New Roman" panose="02020603050405020304" pitchFamily="18" charset="0"/>
              </a:rPr>
              <a:t>.</a:t>
            </a:r>
          </a:p>
          <a:p>
            <a:pPr algn="just">
              <a:lnSpc>
                <a:spcPct val="120000"/>
              </a:lnSpc>
            </a:pPr>
            <a:r>
              <a:rPr lang="fr-FR" sz="6400" dirty="0" err="1">
                <a:latin typeface="Times New Roman" panose="02020603050405020304" pitchFamily="18" charset="0"/>
                <a:cs typeface="Times New Roman" panose="02020603050405020304" pitchFamily="18" charset="0"/>
              </a:rPr>
              <a:t>Grad</a:t>
            </a:r>
            <a:r>
              <a:rPr lang="fr-FR" sz="6400" dirty="0">
                <a:latin typeface="Times New Roman" panose="02020603050405020304" pitchFamily="18" charset="0"/>
                <a:cs typeface="Times New Roman" panose="02020603050405020304" pitchFamily="18" charset="0"/>
              </a:rPr>
              <a:t> Sarajevo </a:t>
            </a:r>
            <a:r>
              <a:rPr lang="fr-FR" sz="6400" dirty="0" err="1">
                <a:latin typeface="Times New Roman" panose="02020603050405020304" pitchFamily="18" charset="0"/>
                <a:cs typeface="Times New Roman" panose="02020603050405020304" pitchFamily="18" charset="0"/>
              </a:rPr>
              <a:t>podržava</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projekte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organizacija</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civilnog</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društva</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koje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imaju</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za</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cilj</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promociju</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tolerancije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inkluzije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nenasilja</a:t>
            </a:r>
            <a:r>
              <a:rPr lang="fr-FR" sz="6400" dirty="0">
                <a:latin typeface="Times New Roman" panose="02020603050405020304" pitchFamily="18" charset="0"/>
                <a:cs typeface="Times New Roman" panose="02020603050405020304" pitchFamily="18" charset="0"/>
              </a:rPr>
              <a:t> i </a:t>
            </a:r>
            <a:r>
              <a:rPr lang="fr-FR" sz="6400" dirty="0" err="1">
                <a:latin typeface="Times New Roman" panose="02020603050405020304" pitchFamily="18" charset="0"/>
                <a:cs typeface="Times New Roman" panose="02020603050405020304" pitchFamily="18" charset="0"/>
              </a:rPr>
              <a:t>ravnopravnosti</a:t>
            </a:r>
            <a:r>
              <a:rPr lang="fr-FR" sz="6400" dirty="0">
                <a:latin typeface="Times New Roman" panose="02020603050405020304" pitchFamily="18" charset="0"/>
                <a:cs typeface="Times New Roman" panose="02020603050405020304" pitchFamily="18" charset="0"/>
              </a:rPr>
              <a:t>, rad </a:t>
            </a:r>
            <a:r>
              <a:rPr lang="fr-FR" sz="6400" dirty="0" err="1">
                <a:latin typeface="Times New Roman" panose="02020603050405020304" pitchFamily="18" charset="0"/>
                <a:cs typeface="Times New Roman" panose="02020603050405020304" pitchFamily="18" charset="0"/>
              </a:rPr>
              <a:t>nacionalnih</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udruženja</a:t>
            </a:r>
            <a:r>
              <a:rPr lang="fr-FR" sz="6400" dirty="0">
                <a:latin typeface="Times New Roman" panose="02020603050405020304" pitchFamily="18" charset="0"/>
                <a:cs typeface="Times New Roman" panose="02020603050405020304" pitchFamily="18" charset="0"/>
              </a:rPr>
              <a:t> i </a:t>
            </a:r>
            <a:r>
              <a:rPr lang="fr-FR" sz="6400" dirty="0" err="1">
                <a:latin typeface="Times New Roman" panose="02020603050405020304" pitchFamily="18" charset="0"/>
                <a:cs typeface="Times New Roman" panose="02020603050405020304" pitchFamily="18" charset="0"/>
              </a:rPr>
              <a:t>vjerskih</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zajednica</a:t>
            </a:r>
            <a:r>
              <a:rPr lang="fr-FR" sz="6400" dirty="0">
                <a:latin typeface="Times New Roman" panose="02020603050405020304" pitchFamily="18" charset="0"/>
                <a:cs typeface="Times New Roman" panose="02020603050405020304" pitchFamily="18" charset="0"/>
              </a:rPr>
              <a:t>. </a:t>
            </a:r>
          </a:p>
          <a:p>
            <a:pPr algn="just">
              <a:lnSpc>
                <a:spcPct val="120000"/>
              </a:lnSpc>
            </a:pPr>
            <a:r>
              <a:rPr lang="fr-FR" sz="6400" dirty="0">
                <a:latin typeface="Times New Roman" panose="02020603050405020304" pitchFamily="18" charset="0"/>
                <a:cs typeface="Times New Roman" panose="02020603050405020304" pitchFamily="18" charset="0"/>
              </a:rPr>
              <a:t>Sarajevo </a:t>
            </a:r>
            <a:r>
              <a:rPr lang="fr-FR" sz="6400" dirty="0" err="1">
                <a:latin typeface="Times New Roman" panose="02020603050405020304" pitchFamily="18" charset="0"/>
                <a:cs typeface="Times New Roman" panose="02020603050405020304" pitchFamily="18" charset="0"/>
              </a:rPr>
              <a:t>gradimo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kao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prijestonicu</a:t>
            </a:r>
            <a:r>
              <a:rPr lang="fr-FR" sz="6400" dirty="0">
                <a:latin typeface="Times New Roman" panose="02020603050405020304" pitchFamily="18" charset="0"/>
                <a:cs typeface="Times New Roman" panose="02020603050405020304" pitchFamily="18" charset="0"/>
              </a:rPr>
              <a:t> mira, </a:t>
            </a:r>
            <a:r>
              <a:rPr lang="fr-FR" sz="6400" dirty="0" err="1">
                <a:latin typeface="Times New Roman" panose="02020603050405020304" pitchFamily="18" charset="0"/>
                <a:cs typeface="Times New Roman" panose="02020603050405020304" pitchFamily="18" charset="0"/>
              </a:rPr>
              <a:t>kao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grad</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koji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želi</a:t>
            </a:r>
            <a:r>
              <a:rPr lang="fr-FR" sz="6400" dirty="0">
                <a:latin typeface="Times New Roman" panose="02020603050405020304" pitchFamily="18" charset="0"/>
                <a:cs typeface="Times New Roman" panose="02020603050405020304" pitchFamily="18" charset="0"/>
              </a:rPr>
              <a:t> da se </a:t>
            </a:r>
            <a:r>
              <a:rPr lang="fr-FR" sz="6400" dirty="0" err="1">
                <a:latin typeface="Times New Roman" panose="02020603050405020304" pitchFamily="18" charset="0"/>
                <a:cs typeface="Times New Roman" panose="02020603050405020304" pitchFamily="18" charset="0"/>
              </a:rPr>
              <a:t>njegovo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tragično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iskustvo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iz</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nedavne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prošlosti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nikada</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nigdje</a:t>
            </a:r>
            <a:r>
              <a:rPr lang="fr-FR" sz="6400" dirty="0">
                <a:latin typeface="Times New Roman" panose="02020603050405020304" pitchFamily="18" charset="0"/>
                <a:cs typeface="Times New Roman" panose="02020603050405020304" pitchFamily="18" charset="0"/>
              </a:rPr>
              <a:t> i </a:t>
            </a:r>
            <a:r>
              <a:rPr lang="fr-FR" sz="6400" dirty="0" err="1">
                <a:latin typeface="Times New Roman" panose="02020603050405020304" pitchFamily="18" charset="0"/>
                <a:cs typeface="Times New Roman" panose="02020603050405020304" pitchFamily="18" charset="0"/>
              </a:rPr>
              <a:t>nikome</a:t>
            </a:r>
            <a:r>
              <a:rPr lang="fr-FR" sz="6400" dirty="0">
                <a:latin typeface="Times New Roman" panose="02020603050405020304" pitchFamily="18" charset="0"/>
                <a:cs typeface="Times New Roman" panose="02020603050405020304" pitchFamily="18" charset="0"/>
              </a:rPr>
              <a:t> ne </a:t>
            </a:r>
            <a:r>
              <a:rPr lang="fr-FR" sz="6400" dirty="0" err="1">
                <a:latin typeface="Times New Roman" panose="02020603050405020304" pitchFamily="18" charset="0"/>
                <a:cs typeface="Times New Roman" panose="02020603050405020304" pitchFamily="18" charset="0"/>
              </a:rPr>
              <a:t>ponovi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kao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grad</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dijaloga</a:t>
            </a:r>
            <a:r>
              <a:rPr lang="fr-FR" sz="6400" dirty="0">
                <a:latin typeface="Times New Roman" panose="02020603050405020304" pitchFamily="18" charset="0"/>
                <a:cs typeface="Times New Roman" panose="02020603050405020304" pitchFamily="18" charset="0"/>
              </a:rPr>
              <a:t> sa </a:t>
            </a:r>
            <a:r>
              <a:rPr lang="fr-FR" sz="6400" dirty="0" err="1">
                <a:latin typeface="Times New Roman" panose="02020603050405020304" pitchFamily="18" charset="0"/>
                <a:cs typeface="Times New Roman" panose="02020603050405020304" pitchFamily="18" charset="0"/>
              </a:rPr>
              <a:t>porukom</a:t>
            </a:r>
            <a:r>
              <a:rPr lang="fr-FR" sz="6400" dirty="0">
                <a:latin typeface="Times New Roman" panose="02020603050405020304" pitchFamily="18" charset="0"/>
                <a:cs typeface="Times New Roman" panose="02020603050405020304" pitchFamily="18" charset="0"/>
              </a:rPr>
              <a:t> da </a:t>
            </a:r>
            <a:r>
              <a:rPr lang="fr-FR" sz="6400" dirty="0" err="1">
                <a:latin typeface="Times New Roman" panose="02020603050405020304" pitchFamily="18" charset="0"/>
                <a:cs typeface="Times New Roman" panose="02020603050405020304" pitchFamily="18" charset="0"/>
              </a:rPr>
              <a:t>poštujemo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jedni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druge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uvažavamo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naše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različitosti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kako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bismo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gradili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bolju</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budućnost</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za</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sebe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ali</a:t>
            </a:r>
            <a:r>
              <a:rPr lang="fr-FR" sz="6400" dirty="0">
                <a:latin typeface="Times New Roman" panose="02020603050405020304" pitchFamily="18" charset="0"/>
                <a:cs typeface="Times New Roman" panose="02020603050405020304" pitchFamily="18" charset="0"/>
              </a:rPr>
              <a:t> i one </a:t>
            </a:r>
            <a:r>
              <a:rPr lang="fr-FR" sz="6400" dirty="0" err="1">
                <a:latin typeface="Times New Roman" panose="02020603050405020304" pitchFamily="18" charset="0"/>
                <a:cs typeface="Times New Roman" panose="02020603050405020304" pitchFamily="18" charset="0"/>
              </a:rPr>
              <a:t>koji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će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doći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poslije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nas</a:t>
            </a:r>
            <a:r>
              <a:rPr lang="fr-FR" sz="6400" dirty="0">
                <a:latin typeface="Times New Roman" panose="02020603050405020304" pitchFamily="18" charset="0"/>
                <a:cs typeface="Times New Roman" panose="02020603050405020304" pitchFamily="18" charset="0"/>
              </a:rPr>
              <a:t>.</a:t>
            </a:r>
          </a:p>
          <a:p>
            <a:pPr algn="just">
              <a:lnSpc>
                <a:spcPct val="120000"/>
              </a:lnSpc>
            </a:pPr>
            <a:endParaRPr lang="fr-FR" sz="4000" dirty="0" err="1">
              <a:latin typeface="Times New Roman" panose="02020603050405020304" pitchFamily="18" charset="0"/>
              <a:cs typeface="Times New Roman" panose="02020603050405020304" pitchFamily="18" charset="0"/>
            </a:endParaRP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25000" lnSpcReduction="20000"/>
          </a:bodyPr>
          <a:lstStyle/>
          <a:p>
            <a:pPr algn="just">
              <a:lnSpc>
                <a:spcPct val="115000"/>
              </a:lnSpc>
            </a:pPr>
            <a:r>
              <a:rPr lang="es-ES" sz="6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pesar de muchas circunstancias desfavorables, la ciudad de Sarajevo es hoy una ciudad muy activa y dinámica que busca utilizar su potencial y sus recursos de la mejor manera posible, al servicio del bienestar de sus ciudadanas y ciudadanos. </a:t>
            </a:r>
          </a:p>
          <a:p>
            <a:pPr algn="just">
              <a:lnSpc>
                <a:spcPct val="115000"/>
              </a:lnSpc>
            </a:pPr>
            <a:r>
              <a:rPr lang="es-ES" sz="6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ciudad de Sarajevo apoya proyectos de organizaciones de la sociedad civil cuyo objetivo es promover la tolerancia, la integración social, la no violencia y la igualdad, las actividades de las asociaciones nacionales y las comunidades religiosas. </a:t>
            </a:r>
          </a:p>
          <a:p>
            <a:pPr algn="just">
              <a:lnSpc>
                <a:spcPct val="115000"/>
              </a:lnSpc>
            </a:pPr>
            <a:r>
              <a:rPr lang="es-ES" sz="6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Estamos construyendo la ciudad de Sarajevo como capital de la paz, una ciudad que desea que nadie, en ninguna parte y nunca más, tenga la trágica experiencia de su pasado reciente, una ciudad del diálogo que entregue el mensaje del respeto mutuo y de la consideración de nuestras diferencias, para crear un futuro mejor para nosotros y también para quienes nos sucederán.</a:t>
            </a:r>
          </a:p>
          <a:p>
            <a:pPr algn="just">
              <a:lnSpc>
                <a:spcPct val="115000"/>
              </a:lnSpc>
            </a:pPr>
            <a:endParaRPr lang="fr-FR" sz="4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fr-FR" sz="4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500" dirty="0"/>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endParaRPr lang="fr-FR" sz="3600" dirty="0"/>
          </a:p>
          <a:p>
            <a:r>
              <a:rPr lang="es-ES" sz="3600" dirty="0"/>
              <a:t>¿Cuáles son las grandes dificultades actuales con respecto al «Vivir juntos en paz»?</a:t>
            </a:r>
          </a:p>
          <a:p>
            <a:endParaRPr lang="fr-FR" sz="3600" dirty="0"/>
          </a:p>
        </p:txBody>
      </p:sp>
    </p:spTree>
    <p:extLst>
      <p:ext uri="{BB962C8B-B14F-4D97-AF65-F5344CB8AC3E}">
        <p14:creationId xmlns:p14="http://schemas.microsoft.com/office/powerpoint/2010/main" val="323895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1953</Words>
  <Application>Microsoft Office PowerPoint</Application>
  <PresentationFormat>Widescreen</PresentationFormat>
  <Paragraphs>73</Paragraphs>
  <Slides>10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vt:i4>
      </vt:variant>
    </vt:vector>
  </HeadingPairs>
  <TitlesOfParts>
    <vt:vector size="14" baseType="lpstr">
      <vt:lpstr>Arial</vt:lpstr>
      <vt:lpstr>Arial Black</vt:lpstr>
      <vt:lpstr>Times New Roman</vt:lpstr>
      <vt:lpstr>Thème Office</vt:lpstr>
      <vt:lpstr>Presentazione standard di PowerPoint</vt:lpstr>
      <vt:lpstr>Suživot u Sarajevu  Sarajevo, ayer y hoy</vt:lpstr>
      <vt:lpstr>Sarajevo, jučer i danas</vt:lpstr>
      <vt:lpstr>Sarajevo, jučer i danas</vt:lpstr>
      <vt:lpstr>Sarajevo, jučer i danas</vt:lpstr>
      <vt:lpstr>Sarajevo, jučer i danas</vt:lpstr>
      <vt:lpstr>Sarajevo, jučer i danas</vt:lpstr>
      <vt:lpstr>Koje su glavne aktualne poteškoće u odnosu na ”Suživot u miru”?</vt:lpstr>
      <vt:lpstr>Koju politiku grad i opština primjenjuju u razvoju “zajedničkog života u miru”?</vt:lpstr>
      <vt:lpstr>Koju politiku grad i opština primjenjuju u razvoju “zajedničkog života u miru”?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Giovanni</cp:lastModifiedBy>
  <cp:revision>32</cp:revision>
  <dcterms:created xsi:type="dcterms:W3CDTF">2023-05-07T14:27:10Z</dcterms:created>
  <dcterms:modified xsi:type="dcterms:W3CDTF">2023-05-12T14:23:43Z</dcterms:modified>
</cp:coreProperties>
</file>