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7" r:id="rId3"/>
    <p:sldId id="259" r:id="rId4"/>
    <p:sldId id="260" r:id="rId5"/>
    <p:sldId id="261" r:id="rId6"/>
    <p:sldId id="262" r:id="rId7"/>
    <p:sldId id="263" r:id="rId8"/>
    <p:sldId id="264" r:id="rId9"/>
    <p:sldId id="265" r:id="rId10"/>
    <p:sldId id="266"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882"/>
  </p:normalViewPr>
  <p:slideViewPr>
    <p:cSldViewPr snapToGrid="0" snapToObjects="1" showGuides="1">
      <p:cViewPr varScale="1">
        <p:scale>
          <a:sx n="85" d="100"/>
          <a:sy n="85" d="100"/>
        </p:scale>
        <p:origin x="562"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BB701B-D56E-4C41-A9E4-31B3D81021B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EF0AD81-8F02-734A-97F5-C906C6C78F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67EDA56-2D0D-8740-BD77-233348B65E4F}"/>
              </a:ext>
            </a:extLst>
          </p:cNvPr>
          <p:cNvSpPr>
            <a:spLocks noGrp="1"/>
          </p:cNvSpPr>
          <p:nvPr>
            <p:ph type="dt" sz="half" idx="10"/>
          </p:nvPr>
        </p:nvSpPr>
        <p:spPr>
          <a:xfrm>
            <a:off x="838200" y="6356350"/>
            <a:ext cx="2743200" cy="365125"/>
          </a:xfrm>
          <a:prstGeom prst="rect">
            <a:avLst/>
          </a:prstGeom>
        </p:spPr>
        <p:txBody>
          <a:bodyPr/>
          <a:lstStyle/>
          <a:p>
            <a:fld id="{BAB72453-6C97-0442-B891-D6DA541A30C6}" type="datetimeFigureOut">
              <a:rPr lang="fr-FR" smtClean="0"/>
              <a:t>12/05/2023</a:t>
            </a:fld>
            <a:endParaRPr lang="fr-FR"/>
          </a:p>
        </p:txBody>
      </p:sp>
      <p:sp>
        <p:nvSpPr>
          <p:cNvPr id="5" name="Espace réservé du pied de page 4">
            <a:extLst>
              <a:ext uri="{FF2B5EF4-FFF2-40B4-BE49-F238E27FC236}">
                <a16:creationId xmlns:a16="http://schemas.microsoft.com/office/drawing/2014/main" id="{EB158872-F4B6-644C-9A00-4CCCC9EC0DB8}"/>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CA4B1633-8F26-A549-9849-A94C95F6E95F}"/>
              </a:ext>
            </a:extLst>
          </p:cNvPr>
          <p:cNvSpPr>
            <a:spLocks noGrp="1"/>
          </p:cNvSpPr>
          <p:nvPr>
            <p:ph type="sldNum" sz="quarter" idx="12"/>
          </p:nvPr>
        </p:nvSpPr>
        <p:spPr/>
        <p:txBody>
          <a:bodyPr/>
          <a:lstStyle/>
          <a:p>
            <a:fld id="{3337C0AA-A524-5241-B610-A524DDF73842}" type="slidenum">
              <a:rPr lang="fr-FR" smtClean="0"/>
              <a:t>‹N›</a:t>
            </a:fld>
            <a:endParaRPr lang="fr-FR"/>
          </a:p>
        </p:txBody>
      </p:sp>
    </p:spTree>
    <p:extLst>
      <p:ext uri="{BB962C8B-B14F-4D97-AF65-F5344CB8AC3E}">
        <p14:creationId xmlns:p14="http://schemas.microsoft.com/office/powerpoint/2010/main" val="1540397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A91450-A403-764D-9813-21DB76E37A0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C2DB070-9DBA-294C-9E2B-5A010167FE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5650C95-04A6-9146-BD2E-310D690A6B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73A94C3C-B248-654C-939E-7C8CF52AE790}"/>
              </a:ext>
            </a:extLst>
          </p:cNvPr>
          <p:cNvSpPr>
            <a:spLocks noGrp="1"/>
          </p:cNvSpPr>
          <p:nvPr>
            <p:ph type="dt" sz="half" idx="10"/>
          </p:nvPr>
        </p:nvSpPr>
        <p:spPr>
          <a:xfrm>
            <a:off x="838200" y="6356350"/>
            <a:ext cx="2743200" cy="365125"/>
          </a:xfrm>
          <a:prstGeom prst="rect">
            <a:avLst/>
          </a:prstGeom>
        </p:spPr>
        <p:txBody>
          <a:bodyPr/>
          <a:lstStyle/>
          <a:p>
            <a:fld id="{BAB72453-6C97-0442-B891-D6DA541A30C6}" type="datetimeFigureOut">
              <a:rPr lang="fr-FR" smtClean="0"/>
              <a:t>12/05/2023</a:t>
            </a:fld>
            <a:endParaRPr lang="fr-FR"/>
          </a:p>
        </p:txBody>
      </p:sp>
      <p:sp>
        <p:nvSpPr>
          <p:cNvPr id="6" name="Espace réservé du pied de page 5">
            <a:extLst>
              <a:ext uri="{FF2B5EF4-FFF2-40B4-BE49-F238E27FC236}">
                <a16:creationId xmlns:a16="http://schemas.microsoft.com/office/drawing/2014/main" id="{D9DEDBC3-80EA-CF4A-A3E7-9535406540BE}"/>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E93A6788-5097-5442-93C5-F9FA39050201}"/>
              </a:ext>
            </a:extLst>
          </p:cNvPr>
          <p:cNvSpPr>
            <a:spLocks noGrp="1"/>
          </p:cNvSpPr>
          <p:nvPr>
            <p:ph type="sldNum" sz="quarter" idx="12"/>
          </p:nvPr>
        </p:nvSpPr>
        <p:spPr/>
        <p:txBody>
          <a:bodyPr/>
          <a:lstStyle/>
          <a:p>
            <a:fld id="{3337C0AA-A524-5241-B610-A524DDF73842}" type="slidenum">
              <a:rPr lang="fr-FR" smtClean="0"/>
              <a:t>‹N›</a:t>
            </a:fld>
            <a:endParaRPr lang="fr-FR"/>
          </a:p>
        </p:txBody>
      </p:sp>
    </p:spTree>
    <p:extLst>
      <p:ext uri="{BB962C8B-B14F-4D97-AF65-F5344CB8AC3E}">
        <p14:creationId xmlns:p14="http://schemas.microsoft.com/office/powerpoint/2010/main" val="773703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605D8D-0DB7-174E-AE14-32C770D5832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FD074AD-13AE-1B4C-B560-133A68C71DF2}"/>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91B4FED8-7D1F-C142-860C-86377593D481}"/>
              </a:ext>
            </a:extLst>
          </p:cNvPr>
          <p:cNvSpPr>
            <a:spLocks noGrp="1"/>
          </p:cNvSpPr>
          <p:nvPr>
            <p:ph type="dt" sz="half" idx="10"/>
          </p:nvPr>
        </p:nvSpPr>
        <p:spPr>
          <a:xfrm>
            <a:off x="838200" y="6356350"/>
            <a:ext cx="2743200" cy="365125"/>
          </a:xfrm>
          <a:prstGeom prst="rect">
            <a:avLst/>
          </a:prstGeom>
        </p:spPr>
        <p:txBody>
          <a:bodyPr/>
          <a:lstStyle/>
          <a:p>
            <a:fld id="{BAB72453-6C97-0442-B891-D6DA541A30C6}" type="datetimeFigureOut">
              <a:rPr lang="fr-FR" smtClean="0"/>
              <a:t>12/05/2023</a:t>
            </a:fld>
            <a:endParaRPr lang="fr-FR"/>
          </a:p>
        </p:txBody>
      </p:sp>
      <p:sp>
        <p:nvSpPr>
          <p:cNvPr id="5" name="Espace réservé du pied de page 4">
            <a:extLst>
              <a:ext uri="{FF2B5EF4-FFF2-40B4-BE49-F238E27FC236}">
                <a16:creationId xmlns:a16="http://schemas.microsoft.com/office/drawing/2014/main" id="{17921082-51FC-D047-868B-681E1DE89901}"/>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EB3016A7-6A50-E649-9A11-9CB87DFD2FD3}"/>
              </a:ext>
            </a:extLst>
          </p:cNvPr>
          <p:cNvSpPr>
            <a:spLocks noGrp="1"/>
          </p:cNvSpPr>
          <p:nvPr>
            <p:ph type="sldNum" sz="quarter" idx="12"/>
          </p:nvPr>
        </p:nvSpPr>
        <p:spPr/>
        <p:txBody>
          <a:bodyPr/>
          <a:lstStyle/>
          <a:p>
            <a:fld id="{3337C0AA-A524-5241-B610-A524DDF73842}" type="slidenum">
              <a:rPr lang="fr-FR" smtClean="0"/>
              <a:t>‹N›</a:t>
            </a:fld>
            <a:endParaRPr lang="fr-FR"/>
          </a:p>
        </p:txBody>
      </p:sp>
    </p:spTree>
    <p:extLst>
      <p:ext uri="{BB962C8B-B14F-4D97-AF65-F5344CB8AC3E}">
        <p14:creationId xmlns:p14="http://schemas.microsoft.com/office/powerpoint/2010/main" val="1987050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0A2EC72-8DA7-3343-8B74-087C7F69975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6213925-CC5E-AA4C-A862-FC113A460395}"/>
              </a:ext>
            </a:extLst>
          </p:cNvPr>
          <p:cNvSpPr>
            <a:spLocks noGrp="1"/>
          </p:cNvSpPr>
          <p:nvPr>
            <p:ph type="body" orient="vert" idx="1"/>
          </p:nvPr>
        </p:nvSpPr>
        <p:spPr>
          <a:xfrm>
            <a:off x="838200" y="365125"/>
            <a:ext cx="7734300"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22C570FD-9199-274F-8A6C-D5BCD2811E9B}"/>
              </a:ext>
            </a:extLst>
          </p:cNvPr>
          <p:cNvSpPr>
            <a:spLocks noGrp="1"/>
          </p:cNvSpPr>
          <p:nvPr>
            <p:ph type="dt" sz="half" idx="10"/>
          </p:nvPr>
        </p:nvSpPr>
        <p:spPr>
          <a:xfrm>
            <a:off x="838200" y="6356350"/>
            <a:ext cx="2743200" cy="365125"/>
          </a:xfrm>
          <a:prstGeom prst="rect">
            <a:avLst/>
          </a:prstGeom>
        </p:spPr>
        <p:txBody>
          <a:bodyPr/>
          <a:lstStyle/>
          <a:p>
            <a:fld id="{BAB72453-6C97-0442-B891-D6DA541A30C6}" type="datetimeFigureOut">
              <a:rPr lang="fr-FR" smtClean="0"/>
              <a:t>12/05/2023</a:t>
            </a:fld>
            <a:endParaRPr lang="fr-FR"/>
          </a:p>
        </p:txBody>
      </p:sp>
      <p:sp>
        <p:nvSpPr>
          <p:cNvPr id="5" name="Espace réservé du pied de page 4">
            <a:extLst>
              <a:ext uri="{FF2B5EF4-FFF2-40B4-BE49-F238E27FC236}">
                <a16:creationId xmlns:a16="http://schemas.microsoft.com/office/drawing/2014/main" id="{03FA2B68-EC61-B14D-957A-C73EDAA89236}"/>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C0536906-AB8B-544C-98E7-71F248D22E00}"/>
              </a:ext>
            </a:extLst>
          </p:cNvPr>
          <p:cNvSpPr>
            <a:spLocks noGrp="1"/>
          </p:cNvSpPr>
          <p:nvPr>
            <p:ph type="sldNum" sz="quarter" idx="12"/>
          </p:nvPr>
        </p:nvSpPr>
        <p:spPr/>
        <p:txBody>
          <a:bodyPr/>
          <a:lstStyle/>
          <a:p>
            <a:fld id="{3337C0AA-A524-5241-B610-A524DDF73842}" type="slidenum">
              <a:rPr lang="fr-FR" smtClean="0"/>
              <a:t>‹N›</a:t>
            </a:fld>
            <a:endParaRPr lang="fr-FR"/>
          </a:p>
        </p:txBody>
      </p:sp>
    </p:spTree>
    <p:extLst>
      <p:ext uri="{BB962C8B-B14F-4D97-AF65-F5344CB8AC3E}">
        <p14:creationId xmlns:p14="http://schemas.microsoft.com/office/powerpoint/2010/main" val="1531082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5A9C71-FFC7-B54A-BCED-1C5E6F9B85F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7B48B4B-E35F-E14A-B502-5386281408B7}"/>
              </a:ext>
            </a:extLst>
          </p:cNvPr>
          <p:cNvSpPr>
            <a:spLocks noGrp="1"/>
          </p:cNvSpPr>
          <p:nvPr>
            <p:ph idx="1"/>
          </p:nvPr>
        </p:nvSpPr>
        <p:spPr/>
        <p:txBody>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1EBB7579-3922-FD4D-A482-AE9209528744}"/>
              </a:ext>
            </a:extLst>
          </p:cNvPr>
          <p:cNvSpPr>
            <a:spLocks noGrp="1"/>
          </p:cNvSpPr>
          <p:nvPr>
            <p:ph type="dt" sz="half" idx="10"/>
          </p:nvPr>
        </p:nvSpPr>
        <p:spPr>
          <a:xfrm>
            <a:off x="838200" y="6356350"/>
            <a:ext cx="2743200" cy="365125"/>
          </a:xfrm>
          <a:prstGeom prst="rect">
            <a:avLst/>
          </a:prstGeom>
        </p:spPr>
        <p:txBody>
          <a:bodyPr/>
          <a:lstStyle/>
          <a:p>
            <a:fld id="{BAB72453-6C97-0442-B891-D6DA541A30C6}" type="datetimeFigureOut">
              <a:rPr lang="fr-FR" smtClean="0"/>
              <a:t>12/05/2023</a:t>
            </a:fld>
            <a:endParaRPr lang="fr-FR"/>
          </a:p>
        </p:txBody>
      </p:sp>
      <p:sp>
        <p:nvSpPr>
          <p:cNvPr id="5" name="Espace réservé du pied de page 4">
            <a:extLst>
              <a:ext uri="{FF2B5EF4-FFF2-40B4-BE49-F238E27FC236}">
                <a16:creationId xmlns:a16="http://schemas.microsoft.com/office/drawing/2014/main" id="{7E996643-EF1F-5A45-9C16-3C69F216A3CE}"/>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0B2D342B-1FC2-6449-B98E-3C5291C32F1E}"/>
              </a:ext>
            </a:extLst>
          </p:cNvPr>
          <p:cNvSpPr>
            <a:spLocks noGrp="1"/>
          </p:cNvSpPr>
          <p:nvPr>
            <p:ph type="sldNum" sz="quarter" idx="12"/>
          </p:nvPr>
        </p:nvSpPr>
        <p:spPr/>
        <p:txBody>
          <a:bodyPr/>
          <a:lstStyle/>
          <a:p>
            <a:fld id="{3337C0AA-A524-5241-B610-A524DDF73842}" type="slidenum">
              <a:rPr lang="fr-FR" smtClean="0"/>
              <a:t>‹N›</a:t>
            </a:fld>
            <a:endParaRPr lang="fr-FR"/>
          </a:p>
        </p:txBody>
      </p:sp>
    </p:spTree>
    <p:extLst>
      <p:ext uri="{BB962C8B-B14F-4D97-AF65-F5344CB8AC3E}">
        <p14:creationId xmlns:p14="http://schemas.microsoft.com/office/powerpoint/2010/main" val="2973502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6677DD-7887-D945-928F-7E8BAF9350A0}"/>
              </a:ext>
            </a:extLst>
          </p:cNvPr>
          <p:cNvSpPr>
            <a:spLocks noGrp="1"/>
          </p:cNvSpPr>
          <p:nvPr>
            <p:ph type="title"/>
          </p:nvPr>
        </p:nvSpPr>
        <p:spPr>
          <a:xfrm>
            <a:off x="831850" y="1051040"/>
            <a:ext cx="10515600" cy="2852737"/>
          </a:xfrm>
        </p:spPr>
        <p:txBody>
          <a:bodyPr anchor="b"/>
          <a:lstStyle>
            <a:lvl1pPr>
              <a:defRPr sz="6000">
                <a:solidFill>
                  <a:schemeClr val="bg1"/>
                </a:solidFill>
              </a:defRPr>
            </a:lvl1pPr>
          </a:lstStyle>
          <a:p>
            <a:r>
              <a:rPr lang="fr-FR" dirty="0"/>
              <a:t>Modifiez le style du titre</a:t>
            </a:r>
          </a:p>
        </p:txBody>
      </p:sp>
      <p:pic>
        <p:nvPicPr>
          <p:cNvPr id="10" name="Image 9">
            <a:extLst>
              <a:ext uri="{FF2B5EF4-FFF2-40B4-BE49-F238E27FC236}">
                <a16:creationId xmlns:a16="http://schemas.microsoft.com/office/drawing/2014/main" id="{19102651-CB74-564F-B9B9-EB716500BC80}"/>
              </a:ext>
            </a:extLst>
          </p:cNvPr>
          <p:cNvPicPr>
            <a:picLocks noChangeAspect="1"/>
          </p:cNvPicPr>
          <p:nvPr userDrawn="1"/>
        </p:nvPicPr>
        <p:blipFill rotWithShape="1">
          <a:blip r:embed="rId2"/>
          <a:srcRect l="-64"/>
          <a:stretch/>
        </p:blipFill>
        <p:spPr>
          <a:xfrm>
            <a:off x="1" y="-101599"/>
            <a:ext cx="12334990" cy="6959600"/>
          </a:xfrm>
          <a:prstGeom prst="rect">
            <a:avLst/>
          </a:prstGeom>
        </p:spPr>
      </p:pic>
    </p:spTree>
    <p:extLst>
      <p:ext uri="{BB962C8B-B14F-4D97-AF65-F5344CB8AC3E}">
        <p14:creationId xmlns:p14="http://schemas.microsoft.com/office/powerpoint/2010/main" val="596423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264CD43-47A0-304E-9E2C-05FB2F41F522}"/>
              </a:ext>
            </a:extLst>
          </p:cNvPr>
          <p:cNvPicPr>
            <a:picLocks noChangeAspect="1"/>
          </p:cNvPicPr>
          <p:nvPr userDrawn="1"/>
        </p:nvPicPr>
        <p:blipFill rotWithShape="1">
          <a:blip r:embed="rId2"/>
          <a:srcRect l="430" t="-208" r="117"/>
          <a:stretch/>
        </p:blipFill>
        <p:spPr>
          <a:xfrm>
            <a:off x="0" y="-101600"/>
            <a:ext cx="12322630" cy="7006209"/>
          </a:xfrm>
          <a:prstGeom prst="rect">
            <a:avLst/>
          </a:prstGeom>
        </p:spPr>
      </p:pic>
    </p:spTree>
    <p:extLst>
      <p:ext uri="{BB962C8B-B14F-4D97-AF65-F5344CB8AC3E}">
        <p14:creationId xmlns:p14="http://schemas.microsoft.com/office/powerpoint/2010/main" val="2893286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E90520-306F-1C49-AB71-20160CC59A9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9962DC4-639A-384E-B2B9-CC6D0BAD5AF4}"/>
              </a:ext>
            </a:extLst>
          </p:cNvPr>
          <p:cNvSpPr>
            <a:spLocks noGrp="1"/>
          </p:cNvSpPr>
          <p:nvPr>
            <p:ph sz="half" idx="1"/>
          </p:nvPr>
        </p:nvSpPr>
        <p:spPr>
          <a:xfrm>
            <a:off x="838200" y="1825625"/>
            <a:ext cx="5181600" cy="4351338"/>
          </a:xfr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8CCAAEF4-28B9-9F4C-85A5-0D5B1C3FA2A8}"/>
              </a:ext>
            </a:extLst>
          </p:cNvPr>
          <p:cNvSpPr>
            <a:spLocks noGrp="1"/>
          </p:cNvSpPr>
          <p:nvPr>
            <p:ph sz="half" idx="2"/>
          </p:nvPr>
        </p:nvSpPr>
        <p:spPr>
          <a:xfrm>
            <a:off x="6172200" y="1825625"/>
            <a:ext cx="5181600" cy="4351338"/>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42CB4931-4EE7-924B-92DD-0A48896E2020}"/>
              </a:ext>
            </a:extLst>
          </p:cNvPr>
          <p:cNvSpPr>
            <a:spLocks noGrp="1"/>
          </p:cNvSpPr>
          <p:nvPr>
            <p:ph type="dt" sz="half" idx="10"/>
          </p:nvPr>
        </p:nvSpPr>
        <p:spPr>
          <a:xfrm>
            <a:off x="838200" y="6356350"/>
            <a:ext cx="2743200" cy="365125"/>
          </a:xfrm>
          <a:prstGeom prst="rect">
            <a:avLst/>
          </a:prstGeom>
        </p:spPr>
        <p:txBody>
          <a:bodyPr/>
          <a:lstStyle/>
          <a:p>
            <a:fld id="{BAB72453-6C97-0442-B891-D6DA541A30C6}" type="datetimeFigureOut">
              <a:rPr lang="fr-FR" smtClean="0"/>
              <a:t>12/05/2023</a:t>
            </a:fld>
            <a:endParaRPr lang="fr-FR"/>
          </a:p>
        </p:txBody>
      </p:sp>
      <p:sp>
        <p:nvSpPr>
          <p:cNvPr id="6" name="Espace réservé du pied de page 5">
            <a:extLst>
              <a:ext uri="{FF2B5EF4-FFF2-40B4-BE49-F238E27FC236}">
                <a16:creationId xmlns:a16="http://schemas.microsoft.com/office/drawing/2014/main" id="{B2D7046B-DF9F-CA44-AD12-1F6EF3A0F4DE}"/>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B12DF5AF-99EB-734E-8D9E-F1ACDBBA3BF8}"/>
              </a:ext>
            </a:extLst>
          </p:cNvPr>
          <p:cNvSpPr>
            <a:spLocks noGrp="1"/>
          </p:cNvSpPr>
          <p:nvPr>
            <p:ph type="sldNum" sz="quarter" idx="12"/>
          </p:nvPr>
        </p:nvSpPr>
        <p:spPr/>
        <p:txBody>
          <a:bodyPr/>
          <a:lstStyle/>
          <a:p>
            <a:fld id="{3337C0AA-A524-5241-B610-A524DDF73842}" type="slidenum">
              <a:rPr lang="fr-FR" smtClean="0"/>
              <a:t>‹N›</a:t>
            </a:fld>
            <a:endParaRPr lang="fr-FR"/>
          </a:p>
        </p:txBody>
      </p:sp>
    </p:spTree>
    <p:extLst>
      <p:ext uri="{BB962C8B-B14F-4D97-AF65-F5344CB8AC3E}">
        <p14:creationId xmlns:p14="http://schemas.microsoft.com/office/powerpoint/2010/main" val="3106681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526584-8A2A-6040-AF11-253D283D865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0637697-D300-B447-9428-559C9C99A4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8A75C196-6300-9347-B2E6-5AA25C16530F}"/>
              </a:ext>
            </a:extLst>
          </p:cNvPr>
          <p:cNvSpPr>
            <a:spLocks noGrp="1"/>
          </p:cNvSpPr>
          <p:nvPr>
            <p:ph sz="half" idx="2"/>
          </p:nvPr>
        </p:nvSpPr>
        <p:spPr>
          <a:xfrm>
            <a:off x="839788" y="2505075"/>
            <a:ext cx="5157787"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9EBAD87E-F719-184B-A038-17DC19E6BE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777BCDF8-8883-4247-B2D3-1630DE44418E}"/>
              </a:ext>
            </a:extLst>
          </p:cNvPr>
          <p:cNvSpPr>
            <a:spLocks noGrp="1"/>
          </p:cNvSpPr>
          <p:nvPr>
            <p:ph sz="quarter" idx="4"/>
          </p:nvPr>
        </p:nvSpPr>
        <p:spPr>
          <a:xfrm>
            <a:off x="6172200" y="2505075"/>
            <a:ext cx="51831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C682F912-3EA4-4846-8CDC-C9C23D7BFAEF}"/>
              </a:ext>
            </a:extLst>
          </p:cNvPr>
          <p:cNvSpPr>
            <a:spLocks noGrp="1"/>
          </p:cNvSpPr>
          <p:nvPr>
            <p:ph type="dt" sz="half" idx="10"/>
          </p:nvPr>
        </p:nvSpPr>
        <p:spPr>
          <a:xfrm>
            <a:off x="838200" y="6356350"/>
            <a:ext cx="2743200" cy="365125"/>
          </a:xfrm>
          <a:prstGeom prst="rect">
            <a:avLst/>
          </a:prstGeom>
        </p:spPr>
        <p:txBody>
          <a:bodyPr/>
          <a:lstStyle/>
          <a:p>
            <a:fld id="{BAB72453-6C97-0442-B891-D6DA541A30C6}" type="datetimeFigureOut">
              <a:rPr lang="fr-FR" smtClean="0"/>
              <a:t>12/05/2023</a:t>
            </a:fld>
            <a:endParaRPr lang="fr-FR"/>
          </a:p>
        </p:txBody>
      </p:sp>
      <p:sp>
        <p:nvSpPr>
          <p:cNvPr id="8" name="Espace réservé du pied de page 7">
            <a:extLst>
              <a:ext uri="{FF2B5EF4-FFF2-40B4-BE49-F238E27FC236}">
                <a16:creationId xmlns:a16="http://schemas.microsoft.com/office/drawing/2014/main" id="{4BE863B2-9E32-114A-8B19-90131B86BF50}"/>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9" name="Espace réservé du numéro de diapositive 8">
            <a:extLst>
              <a:ext uri="{FF2B5EF4-FFF2-40B4-BE49-F238E27FC236}">
                <a16:creationId xmlns:a16="http://schemas.microsoft.com/office/drawing/2014/main" id="{F7F414F0-E8E3-6143-B640-996786463E6F}"/>
              </a:ext>
            </a:extLst>
          </p:cNvPr>
          <p:cNvSpPr>
            <a:spLocks noGrp="1"/>
          </p:cNvSpPr>
          <p:nvPr>
            <p:ph type="sldNum" sz="quarter" idx="12"/>
          </p:nvPr>
        </p:nvSpPr>
        <p:spPr/>
        <p:txBody>
          <a:bodyPr/>
          <a:lstStyle/>
          <a:p>
            <a:fld id="{3337C0AA-A524-5241-B610-A524DDF73842}" type="slidenum">
              <a:rPr lang="fr-FR" smtClean="0"/>
              <a:t>‹N›</a:t>
            </a:fld>
            <a:endParaRPr lang="fr-FR"/>
          </a:p>
        </p:txBody>
      </p:sp>
    </p:spTree>
    <p:extLst>
      <p:ext uri="{BB962C8B-B14F-4D97-AF65-F5344CB8AC3E}">
        <p14:creationId xmlns:p14="http://schemas.microsoft.com/office/powerpoint/2010/main" val="126533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A4FF78-BC19-4646-866B-F9F2B3DB978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9C783F4-C230-7A47-94F2-10A508EEDE09}"/>
              </a:ext>
            </a:extLst>
          </p:cNvPr>
          <p:cNvSpPr>
            <a:spLocks noGrp="1"/>
          </p:cNvSpPr>
          <p:nvPr>
            <p:ph type="dt" sz="half" idx="10"/>
          </p:nvPr>
        </p:nvSpPr>
        <p:spPr>
          <a:xfrm>
            <a:off x="838200" y="6356350"/>
            <a:ext cx="2743200" cy="365125"/>
          </a:xfrm>
          <a:prstGeom prst="rect">
            <a:avLst/>
          </a:prstGeom>
        </p:spPr>
        <p:txBody>
          <a:bodyPr/>
          <a:lstStyle/>
          <a:p>
            <a:fld id="{BAB72453-6C97-0442-B891-D6DA541A30C6}" type="datetimeFigureOut">
              <a:rPr lang="fr-FR" smtClean="0"/>
              <a:t>12/05/2023</a:t>
            </a:fld>
            <a:endParaRPr lang="fr-FR"/>
          </a:p>
        </p:txBody>
      </p:sp>
      <p:sp>
        <p:nvSpPr>
          <p:cNvPr id="4" name="Espace réservé du pied de page 3">
            <a:extLst>
              <a:ext uri="{FF2B5EF4-FFF2-40B4-BE49-F238E27FC236}">
                <a16:creationId xmlns:a16="http://schemas.microsoft.com/office/drawing/2014/main" id="{EF9A29DA-EB42-F641-B2C8-149DA326137B}"/>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5" name="Espace réservé du numéro de diapositive 4">
            <a:extLst>
              <a:ext uri="{FF2B5EF4-FFF2-40B4-BE49-F238E27FC236}">
                <a16:creationId xmlns:a16="http://schemas.microsoft.com/office/drawing/2014/main" id="{36FA4FC8-D07D-7849-A151-587D8B27054E}"/>
              </a:ext>
            </a:extLst>
          </p:cNvPr>
          <p:cNvSpPr>
            <a:spLocks noGrp="1"/>
          </p:cNvSpPr>
          <p:nvPr>
            <p:ph type="sldNum" sz="quarter" idx="12"/>
          </p:nvPr>
        </p:nvSpPr>
        <p:spPr/>
        <p:txBody>
          <a:bodyPr/>
          <a:lstStyle/>
          <a:p>
            <a:fld id="{3337C0AA-A524-5241-B610-A524DDF73842}" type="slidenum">
              <a:rPr lang="fr-FR" smtClean="0"/>
              <a:t>‹N›</a:t>
            </a:fld>
            <a:endParaRPr lang="fr-FR"/>
          </a:p>
        </p:txBody>
      </p:sp>
    </p:spTree>
    <p:extLst>
      <p:ext uri="{BB962C8B-B14F-4D97-AF65-F5344CB8AC3E}">
        <p14:creationId xmlns:p14="http://schemas.microsoft.com/office/powerpoint/2010/main" val="3647582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507A4EC-389C-154E-8613-35B2900DD040}"/>
              </a:ext>
            </a:extLst>
          </p:cNvPr>
          <p:cNvSpPr>
            <a:spLocks noGrp="1"/>
          </p:cNvSpPr>
          <p:nvPr>
            <p:ph type="dt" sz="half" idx="10"/>
          </p:nvPr>
        </p:nvSpPr>
        <p:spPr>
          <a:xfrm>
            <a:off x="838200" y="6356350"/>
            <a:ext cx="2743200" cy="365125"/>
          </a:xfrm>
          <a:prstGeom prst="rect">
            <a:avLst/>
          </a:prstGeom>
        </p:spPr>
        <p:txBody>
          <a:bodyPr/>
          <a:lstStyle/>
          <a:p>
            <a:fld id="{BAB72453-6C97-0442-B891-D6DA541A30C6}" type="datetimeFigureOut">
              <a:rPr lang="fr-FR" smtClean="0"/>
              <a:t>12/05/2023</a:t>
            </a:fld>
            <a:endParaRPr lang="fr-FR"/>
          </a:p>
        </p:txBody>
      </p:sp>
      <p:sp>
        <p:nvSpPr>
          <p:cNvPr id="3" name="Espace réservé du pied de page 2">
            <a:extLst>
              <a:ext uri="{FF2B5EF4-FFF2-40B4-BE49-F238E27FC236}">
                <a16:creationId xmlns:a16="http://schemas.microsoft.com/office/drawing/2014/main" id="{61B7FE7D-B7A0-3541-B915-DC307A1B35EA}"/>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4" name="Espace réservé du numéro de diapositive 3">
            <a:extLst>
              <a:ext uri="{FF2B5EF4-FFF2-40B4-BE49-F238E27FC236}">
                <a16:creationId xmlns:a16="http://schemas.microsoft.com/office/drawing/2014/main" id="{D0370C84-42DA-024B-9F85-B7F045E51C3D}"/>
              </a:ext>
            </a:extLst>
          </p:cNvPr>
          <p:cNvSpPr>
            <a:spLocks noGrp="1"/>
          </p:cNvSpPr>
          <p:nvPr>
            <p:ph type="sldNum" sz="quarter" idx="12"/>
          </p:nvPr>
        </p:nvSpPr>
        <p:spPr/>
        <p:txBody>
          <a:bodyPr/>
          <a:lstStyle/>
          <a:p>
            <a:fld id="{3337C0AA-A524-5241-B610-A524DDF73842}" type="slidenum">
              <a:rPr lang="fr-FR" smtClean="0"/>
              <a:t>‹N›</a:t>
            </a:fld>
            <a:endParaRPr lang="fr-FR"/>
          </a:p>
        </p:txBody>
      </p:sp>
    </p:spTree>
    <p:extLst>
      <p:ext uri="{BB962C8B-B14F-4D97-AF65-F5344CB8AC3E}">
        <p14:creationId xmlns:p14="http://schemas.microsoft.com/office/powerpoint/2010/main" val="1568461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F0FC87-757C-0E4B-8C2A-E9341318942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EC63E67-8BBA-3141-A292-A2835C9355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5B260FA4-A4C7-2B47-A498-3799154672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C84D6903-0E05-7B43-B66B-0E3895ACCDCA}"/>
              </a:ext>
            </a:extLst>
          </p:cNvPr>
          <p:cNvSpPr>
            <a:spLocks noGrp="1"/>
          </p:cNvSpPr>
          <p:nvPr>
            <p:ph type="dt" sz="half" idx="10"/>
          </p:nvPr>
        </p:nvSpPr>
        <p:spPr>
          <a:xfrm>
            <a:off x="838200" y="6356350"/>
            <a:ext cx="2743200" cy="365125"/>
          </a:xfrm>
          <a:prstGeom prst="rect">
            <a:avLst/>
          </a:prstGeom>
        </p:spPr>
        <p:txBody>
          <a:bodyPr/>
          <a:lstStyle/>
          <a:p>
            <a:fld id="{BAB72453-6C97-0442-B891-D6DA541A30C6}" type="datetimeFigureOut">
              <a:rPr lang="fr-FR" smtClean="0"/>
              <a:t>12/05/2023</a:t>
            </a:fld>
            <a:endParaRPr lang="fr-FR"/>
          </a:p>
        </p:txBody>
      </p:sp>
      <p:sp>
        <p:nvSpPr>
          <p:cNvPr id="6" name="Espace réservé du pied de page 5">
            <a:extLst>
              <a:ext uri="{FF2B5EF4-FFF2-40B4-BE49-F238E27FC236}">
                <a16:creationId xmlns:a16="http://schemas.microsoft.com/office/drawing/2014/main" id="{953DCCF7-D69E-0042-985B-A370B7EE32DF}"/>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5101F132-84C9-754C-9342-1861069DF714}"/>
              </a:ext>
            </a:extLst>
          </p:cNvPr>
          <p:cNvSpPr>
            <a:spLocks noGrp="1"/>
          </p:cNvSpPr>
          <p:nvPr>
            <p:ph type="sldNum" sz="quarter" idx="12"/>
          </p:nvPr>
        </p:nvSpPr>
        <p:spPr/>
        <p:txBody>
          <a:bodyPr/>
          <a:lstStyle/>
          <a:p>
            <a:fld id="{3337C0AA-A524-5241-B610-A524DDF73842}" type="slidenum">
              <a:rPr lang="fr-FR" smtClean="0"/>
              <a:t>‹N›</a:t>
            </a:fld>
            <a:endParaRPr lang="fr-FR"/>
          </a:p>
        </p:txBody>
      </p:sp>
    </p:spTree>
    <p:extLst>
      <p:ext uri="{BB962C8B-B14F-4D97-AF65-F5344CB8AC3E}">
        <p14:creationId xmlns:p14="http://schemas.microsoft.com/office/powerpoint/2010/main" val="130002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EBE12F8-EDE7-4540-8835-A92886ACCCB0}"/>
              </a:ext>
            </a:extLst>
          </p:cNvPr>
          <p:cNvPicPr>
            <a:picLocks noChangeAspect="1"/>
          </p:cNvPicPr>
          <p:nvPr userDrawn="1"/>
        </p:nvPicPr>
        <p:blipFill rotWithShape="1">
          <a:blip r:embed="rId14"/>
          <a:srcRect l="2078" t="4566" r="1368" b="1636"/>
          <a:stretch/>
        </p:blipFill>
        <p:spPr>
          <a:xfrm>
            <a:off x="8240937" y="0"/>
            <a:ext cx="4067177" cy="6858000"/>
          </a:xfrm>
          <a:prstGeom prst="rect">
            <a:avLst/>
          </a:prstGeom>
        </p:spPr>
      </p:pic>
      <p:sp>
        <p:nvSpPr>
          <p:cNvPr id="2" name="Espace réservé du titre 1">
            <a:extLst>
              <a:ext uri="{FF2B5EF4-FFF2-40B4-BE49-F238E27FC236}">
                <a16:creationId xmlns:a16="http://schemas.microsoft.com/office/drawing/2014/main" id="{EA0285DA-743C-8448-A22E-64B14189C1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0809212D-45BD-A948-AA95-0CDDDA5A64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dirty="0"/>
              <a:t>Modifier les styles du texte du masque
Deuxième niveau
Troisième niveau
Quatrième niveau
Cinquième niveau</a:t>
            </a:r>
          </a:p>
        </p:txBody>
      </p:sp>
      <p:sp>
        <p:nvSpPr>
          <p:cNvPr id="6" name="Espace réservé du numéro de diapositive 5">
            <a:extLst>
              <a:ext uri="{FF2B5EF4-FFF2-40B4-BE49-F238E27FC236}">
                <a16:creationId xmlns:a16="http://schemas.microsoft.com/office/drawing/2014/main" id="{76D9EB6B-D970-1340-92C8-C630F7DFDA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37C0AA-A524-5241-B610-A524DDF73842}" type="slidenum">
              <a:rPr lang="fr-FR" smtClean="0"/>
              <a:t>‹N›</a:t>
            </a:fld>
            <a:endParaRPr lang="fr-FR"/>
          </a:p>
        </p:txBody>
      </p:sp>
      <p:sp>
        <p:nvSpPr>
          <p:cNvPr id="9" name="Rectangle 8">
            <a:extLst>
              <a:ext uri="{FF2B5EF4-FFF2-40B4-BE49-F238E27FC236}">
                <a16:creationId xmlns:a16="http://schemas.microsoft.com/office/drawing/2014/main" id="{699D40A9-95AE-5443-B31A-740652DB83DD}"/>
              </a:ext>
            </a:extLst>
          </p:cNvPr>
          <p:cNvSpPr/>
          <p:nvPr userDrawn="1"/>
        </p:nvSpPr>
        <p:spPr>
          <a:xfrm>
            <a:off x="0" y="0"/>
            <a:ext cx="56605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81736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rgbClr val="0070C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70025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206A2BFB-D615-B201-12AE-9A9BFA02526F}"/>
              </a:ext>
            </a:extLst>
          </p:cNvPr>
          <p:cNvSpPr>
            <a:spLocks noGrp="1"/>
          </p:cNvSpPr>
          <p:nvPr>
            <p:ph type="title"/>
          </p:nvPr>
        </p:nvSpPr>
        <p:spPr>
          <a:xfrm>
            <a:off x="838200" y="311219"/>
            <a:ext cx="5181600" cy="1325563"/>
          </a:xfrm>
        </p:spPr>
        <p:txBody>
          <a:bodyPr>
            <a:noAutofit/>
          </a:bodyPr>
          <a:lstStyle/>
          <a:p>
            <a:r>
              <a:rPr lang="fr-FR" sz="2400" dirty="0"/>
              <a:t>Ko</a:t>
            </a:r>
            <a:r>
              <a:rPr lang="hr-BA" sz="2400" dirty="0"/>
              <a:t>ju politiku</a:t>
            </a:r>
            <a:r>
              <a:rPr lang="fr-FR" sz="2400" dirty="0"/>
              <a:t> </a:t>
            </a:r>
            <a:r>
              <a:rPr lang="fr-FR" sz="2400" dirty="0" err="1"/>
              <a:t>grad</a:t>
            </a:r>
            <a:r>
              <a:rPr lang="fr-FR" sz="2400" dirty="0"/>
              <a:t> i op</a:t>
            </a:r>
            <a:r>
              <a:rPr lang="hr-BA" sz="2400" dirty="0"/>
              <a:t>ština primjenjuju u razvoju </a:t>
            </a:r>
            <a:r>
              <a:rPr lang="en-US" sz="2400" dirty="0"/>
              <a:t>“</a:t>
            </a:r>
            <a:r>
              <a:rPr lang="hr-BA" sz="2400" dirty="0"/>
              <a:t>zajedničkog života u miru</a:t>
            </a:r>
            <a:r>
              <a:rPr lang="en-US" sz="2400" dirty="0"/>
              <a:t>”</a:t>
            </a:r>
            <a:r>
              <a:rPr lang="fr-FR" sz="2400" dirty="0"/>
              <a:t>?</a:t>
            </a:r>
          </a:p>
        </p:txBody>
      </p:sp>
      <p:sp>
        <p:nvSpPr>
          <p:cNvPr id="7" name="Espace réservé du contenu 6">
            <a:extLst>
              <a:ext uri="{FF2B5EF4-FFF2-40B4-BE49-F238E27FC236}">
                <a16:creationId xmlns:a16="http://schemas.microsoft.com/office/drawing/2014/main" id="{1FAABB61-97B3-B7CC-450D-2A8C3DECD78C}"/>
              </a:ext>
            </a:extLst>
          </p:cNvPr>
          <p:cNvSpPr>
            <a:spLocks noGrp="1"/>
          </p:cNvSpPr>
          <p:nvPr>
            <p:ph sz="half" idx="1"/>
          </p:nvPr>
        </p:nvSpPr>
        <p:spPr/>
        <p:txBody>
          <a:bodyPr>
            <a:normAutofit fontScale="32500" lnSpcReduction="20000"/>
          </a:bodyPr>
          <a:lstStyle/>
          <a:p>
            <a:pPr algn="just">
              <a:lnSpc>
                <a:spcPct val="120000"/>
              </a:lnSpc>
            </a:pPr>
            <a:r>
              <a:rPr lang="bs-Latn-BA" sz="4500" dirty="0">
                <a:latin typeface="Times New Roman" panose="02020603050405020304" pitchFamily="18" charset="0"/>
                <a:ea typeface="Calibri" panose="020F0502020204030204" pitchFamily="34" charset="0"/>
                <a:cs typeface="Times New Roman" panose="02020603050405020304" pitchFamily="18" charset="0"/>
              </a:rPr>
              <a:t>Današnje</a:t>
            </a:r>
            <a:r>
              <a:rPr lang="en-GB" sz="4500" dirty="0">
                <a:latin typeface="Times New Roman" panose="02020603050405020304" pitchFamily="18" charset="0"/>
                <a:ea typeface="Calibri" panose="020F0502020204030204" pitchFamily="34" charset="0"/>
                <a:cs typeface="Times New Roman" panose="02020603050405020304" pitchFamily="18" charset="0"/>
              </a:rPr>
              <a:t> </a:t>
            </a:r>
            <a:r>
              <a:rPr lang="bs-Latn-BA" sz="4500" dirty="0">
                <a:latin typeface="Times New Roman" panose="02020603050405020304" pitchFamily="18" charset="0"/>
                <a:ea typeface="Calibri" panose="020F0502020204030204" pitchFamily="34" charset="0"/>
                <a:cs typeface="Times New Roman" panose="02020603050405020304" pitchFamily="18" charset="0"/>
              </a:rPr>
              <a:t>Sarajevo i pored brojnih otežavajućih okolnosti, je izuzetno dinamičan i aktivan grad koji svoje potencijale i resurse nastoji na najbolji mogući način iskoristiti, na dobrobit svojih građanki i građana.</a:t>
            </a:r>
            <a:endParaRPr lang="en-GB" sz="45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pPr>
            <a:r>
              <a:rPr lang="en-GB" sz="4500" dirty="0">
                <a:effectLst/>
                <a:latin typeface="Times New Roman" panose="02020603050405020304" pitchFamily="18" charset="0"/>
                <a:ea typeface="Calibri" panose="020F0502020204030204" pitchFamily="34" charset="0"/>
                <a:cs typeface="Times New Roman" panose="02020603050405020304" pitchFamily="18" charset="0"/>
              </a:rPr>
              <a:t>Grad Sarajevo </a:t>
            </a:r>
            <a:r>
              <a:rPr lang="hr-BA" sz="4500" dirty="0">
                <a:effectLst/>
                <a:latin typeface="Times New Roman" panose="02020603050405020304" pitchFamily="18" charset="0"/>
                <a:ea typeface="Calibri" panose="020F0502020204030204" pitchFamily="34" charset="0"/>
                <a:cs typeface="Times New Roman" panose="02020603050405020304" pitchFamily="18" charset="0"/>
              </a:rPr>
              <a:t>podržava </a:t>
            </a:r>
            <a:r>
              <a:rPr lang="en-GB" sz="4500" dirty="0" err="1">
                <a:effectLst/>
                <a:latin typeface="Times New Roman" panose="02020603050405020304" pitchFamily="18" charset="0"/>
                <a:ea typeface="Calibri" panose="020F0502020204030204" pitchFamily="34" charset="0"/>
                <a:cs typeface="Times New Roman" panose="02020603050405020304" pitchFamily="18" charset="0"/>
              </a:rPr>
              <a:t>projekte</a:t>
            </a:r>
            <a:r>
              <a:rPr lang="en-GB" sz="45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4500" dirty="0" err="1">
                <a:effectLst/>
                <a:latin typeface="Times New Roman" panose="02020603050405020304" pitchFamily="18" charset="0"/>
                <a:ea typeface="Calibri" panose="020F0502020204030204" pitchFamily="34" charset="0"/>
                <a:cs typeface="Times New Roman" panose="02020603050405020304" pitchFamily="18" charset="0"/>
              </a:rPr>
              <a:t>organizacija</a:t>
            </a:r>
            <a:r>
              <a:rPr lang="en-GB" sz="45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4500" dirty="0" err="1">
                <a:effectLst/>
                <a:latin typeface="Times New Roman" panose="02020603050405020304" pitchFamily="18" charset="0"/>
                <a:ea typeface="Calibri" panose="020F0502020204030204" pitchFamily="34" charset="0"/>
                <a:cs typeface="Times New Roman" panose="02020603050405020304" pitchFamily="18" charset="0"/>
              </a:rPr>
              <a:t>civilnog</a:t>
            </a:r>
            <a:r>
              <a:rPr lang="en-GB" sz="45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4500" dirty="0" err="1">
                <a:effectLst/>
                <a:latin typeface="Times New Roman" panose="02020603050405020304" pitchFamily="18" charset="0"/>
                <a:ea typeface="Calibri" panose="020F0502020204030204" pitchFamily="34" charset="0"/>
                <a:cs typeface="Times New Roman" panose="02020603050405020304" pitchFamily="18" charset="0"/>
              </a:rPr>
              <a:t>društva</a:t>
            </a:r>
            <a:r>
              <a:rPr lang="hr-BA" sz="4500" dirty="0">
                <a:effectLst/>
                <a:latin typeface="Times New Roman" panose="02020603050405020304" pitchFamily="18" charset="0"/>
                <a:ea typeface="Calibri" panose="020F0502020204030204" pitchFamily="34" charset="0"/>
                <a:cs typeface="Times New Roman" panose="02020603050405020304" pitchFamily="18" charset="0"/>
              </a:rPr>
              <a:t> koje imaju za cilj promociju tolerancije, inkluzije, nenasilja i ravnopravnosti,</a:t>
            </a:r>
            <a:r>
              <a:rPr lang="en-GB" sz="45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4500" dirty="0">
                <a:latin typeface="Times New Roman" panose="02020603050405020304" pitchFamily="18" charset="0"/>
                <a:ea typeface="Calibri" panose="020F0502020204030204" pitchFamily="34" charset="0"/>
                <a:cs typeface="Times New Roman" panose="02020603050405020304" pitchFamily="18" charset="0"/>
              </a:rPr>
              <a:t>rad </a:t>
            </a:r>
            <a:r>
              <a:rPr lang="en-GB" sz="4500" dirty="0" err="1">
                <a:latin typeface="Times New Roman" panose="02020603050405020304" pitchFamily="18" charset="0"/>
                <a:ea typeface="Calibri" panose="020F0502020204030204" pitchFamily="34" charset="0"/>
                <a:cs typeface="Times New Roman" panose="02020603050405020304" pitchFamily="18" charset="0"/>
              </a:rPr>
              <a:t>nacionalnih</a:t>
            </a:r>
            <a:r>
              <a:rPr lang="en-GB" sz="4500" dirty="0">
                <a:latin typeface="Times New Roman" panose="02020603050405020304" pitchFamily="18" charset="0"/>
                <a:ea typeface="Calibri" panose="020F0502020204030204" pitchFamily="34" charset="0"/>
                <a:cs typeface="Times New Roman" panose="02020603050405020304" pitchFamily="18" charset="0"/>
              </a:rPr>
              <a:t> </a:t>
            </a:r>
            <a:r>
              <a:rPr lang="en-GB" sz="4500" dirty="0" err="1">
                <a:latin typeface="Times New Roman" panose="02020603050405020304" pitchFamily="18" charset="0"/>
                <a:ea typeface="Calibri" panose="020F0502020204030204" pitchFamily="34" charset="0"/>
                <a:cs typeface="Times New Roman" panose="02020603050405020304" pitchFamily="18" charset="0"/>
              </a:rPr>
              <a:t>udruženja</a:t>
            </a:r>
            <a:r>
              <a:rPr lang="en-GB" sz="4500" dirty="0">
                <a:latin typeface="Times New Roman" panose="02020603050405020304" pitchFamily="18" charset="0"/>
                <a:ea typeface="Calibri" panose="020F0502020204030204" pitchFamily="34" charset="0"/>
                <a:cs typeface="Times New Roman" panose="02020603050405020304" pitchFamily="18" charset="0"/>
              </a:rPr>
              <a:t> </a:t>
            </a:r>
            <a:r>
              <a:rPr lang="en-GB" sz="4500" dirty="0" err="1">
                <a:latin typeface="Times New Roman" panose="02020603050405020304" pitchFamily="18" charset="0"/>
                <a:ea typeface="Calibri" panose="020F0502020204030204" pitchFamily="34" charset="0"/>
                <a:cs typeface="Times New Roman" panose="02020603050405020304" pitchFamily="18" charset="0"/>
              </a:rPr>
              <a:t>i</a:t>
            </a:r>
            <a:r>
              <a:rPr lang="en-GB" sz="4500" dirty="0">
                <a:latin typeface="Times New Roman" panose="02020603050405020304" pitchFamily="18" charset="0"/>
                <a:ea typeface="Calibri" panose="020F0502020204030204" pitchFamily="34" charset="0"/>
                <a:cs typeface="Times New Roman" panose="02020603050405020304" pitchFamily="18" charset="0"/>
              </a:rPr>
              <a:t> </a:t>
            </a:r>
            <a:r>
              <a:rPr lang="en-GB" sz="4500" dirty="0" err="1">
                <a:latin typeface="Times New Roman" panose="02020603050405020304" pitchFamily="18" charset="0"/>
                <a:ea typeface="Calibri" panose="020F0502020204030204" pitchFamily="34" charset="0"/>
                <a:cs typeface="Times New Roman" panose="02020603050405020304" pitchFamily="18" charset="0"/>
              </a:rPr>
              <a:t>vjerskih</a:t>
            </a:r>
            <a:r>
              <a:rPr lang="en-GB" sz="4500" dirty="0">
                <a:latin typeface="Times New Roman" panose="02020603050405020304" pitchFamily="18" charset="0"/>
                <a:ea typeface="Calibri" panose="020F0502020204030204" pitchFamily="34" charset="0"/>
                <a:cs typeface="Times New Roman" panose="02020603050405020304" pitchFamily="18" charset="0"/>
              </a:rPr>
              <a:t> </a:t>
            </a:r>
            <a:r>
              <a:rPr lang="en-GB" sz="4500" dirty="0" err="1">
                <a:latin typeface="Times New Roman" panose="02020603050405020304" pitchFamily="18" charset="0"/>
                <a:ea typeface="Calibri" panose="020F0502020204030204" pitchFamily="34" charset="0"/>
                <a:cs typeface="Times New Roman" panose="02020603050405020304" pitchFamily="18" charset="0"/>
              </a:rPr>
              <a:t>zajednica</a:t>
            </a:r>
            <a:r>
              <a:rPr lang="hr-BA" sz="4500" dirty="0">
                <a:latin typeface="Times New Roman" panose="02020603050405020304" pitchFamily="18" charset="0"/>
                <a:ea typeface="Calibri" panose="020F0502020204030204" pitchFamily="34" charset="0"/>
                <a:cs typeface="Times New Roman" panose="02020603050405020304" pitchFamily="18" charset="0"/>
              </a:rPr>
              <a:t>. </a:t>
            </a:r>
            <a:endParaRPr lang="en-GB" sz="45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pPr>
            <a:r>
              <a:rPr lang="hr-HR" sz="4500" dirty="0">
                <a:effectLst/>
                <a:latin typeface="Times New Roman" panose="02020603050405020304" pitchFamily="18" charset="0"/>
                <a:ea typeface="Times New Roman" panose="02020603050405020304" pitchFamily="18" charset="0"/>
              </a:rPr>
              <a:t>Sarajevo gradimo kao </a:t>
            </a:r>
            <a:r>
              <a:rPr lang="hr-HR" sz="4500" dirty="0" err="1">
                <a:effectLst/>
                <a:latin typeface="Times New Roman" panose="02020603050405020304" pitchFamily="18" charset="0"/>
                <a:ea typeface="Times New Roman" panose="02020603050405020304" pitchFamily="18" charset="0"/>
              </a:rPr>
              <a:t>prijestonicu</a:t>
            </a:r>
            <a:r>
              <a:rPr lang="hr-HR" sz="4500" dirty="0">
                <a:effectLst/>
                <a:latin typeface="Times New Roman" panose="02020603050405020304" pitchFamily="18" charset="0"/>
                <a:ea typeface="Times New Roman" panose="02020603050405020304" pitchFamily="18" charset="0"/>
              </a:rPr>
              <a:t> mira, kao grad koji želi da se njegovo tragično iskustvo iz nedavne prošlosti nikada, nigdje i nikome ne ponovi, kao grad dijaloga sa porukom da poštujemo jedni druge, uvažavamo naše različitosti, kako bismo gradili bolju budućnost za sebe ali i one koji će doći poslije nas.</a:t>
            </a:r>
            <a:endParaRPr lang="en-GB" sz="4500" dirty="0">
              <a:effectLst/>
              <a:latin typeface="Times New Roman" panose="02020603050405020304" pitchFamily="18" charset="0"/>
              <a:ea typeface="Times New Roman" panose="02020603050405020304" pitchFamily="18" charset="0"/>
            </a:endParaRPr>
          </a:p>
        </p:txBody>
      </p:sp>
      <p:sp>
        <p:nvSpPr>
          <p:cNvPr id="8" name="Espace réservé du contenu 7">
            <a:extLst>
              <a:ext uri="{FF2B5EF4-FFF2-40B4-BE49-F238E27FC236}">
                <a16:creationId xmlns:a16="http://schemas.microsoft.com/office/drawing/2014/main" id="{AE03214B-270B-92CC-44DD-EF33E5041CFE}"/>
              </a:ext>
            </a:extLst>
          </p:cNvPr>
          <p:cNvSpPr>
            <a:spLocks noGrp="1"/>
          </p:cNvSpPr>
          <p:nvPr>
            <p:ph sz="half" idx="2"/>
          </p:nvPr>
        </p:nvSpPr>
        <p:spPr/>
        <p:txBody>
          <a:bodyPr>
            <a:normAutofit fontScale="32500" lnSpcReduction="20000"/>
          </a:bodyPr>
          <a:lstStyle/>
          <a:p>
            <a:pPr algn="just"/>
            <a:r>
              <a:rPr lang="pt-BR" sz="5000" dirty="0">
                <a:latin typeface="Times New Roman" panose="02020603050405020304" pitchFamily="18" charset="0"/>
                <a:cs typeface="Times New Roman" panose="02020603050405020304" pitchFamily="18" charset="0"/>
              </a:rPr>
              <a:t>As principais dificuldades actuais do «Viver juntos em paz» com que a cidade de Sarajevo se confronta quotidianamente são sobretudo a situação política e económica e as pressões internas e externas. </a:t>
            </a:r>
          </a:p>
          <a:p>
            <a:pPr algn="just"/>
            <a:endParaRPr lang="pt-BR" sz="5000" dirty="0">
              <a:latin typeface="Times New Roman" panose="02020603050405020304" pitchFamily="18" charset="0"/>
              <a:cs typeface="Times New Roman" panose="02020603050405020304" pitchFamily="18" charset="0"/>
            </a:endParaRPr>
          </a:p>
          <a:p>
            <a:pPr algn="just"/>
            <a:r>
              <a:rPr lang="pt-BR" sz="5000" dirty="0">
                <a:latin typeface="Times New Roman" panose="02020603050405020304" pitchFamily="18" charset="0"/>
                <a:cs typeface="Times New Roman" panose="02020603050405020304" pitchFamily="18" charset="0"/>
              </a:rPr>
              <a:t>São estes os desafios que se colocam não só à cidade de Sarajevo, mas também à Bósnia-Herzegovina em geral. O desrespeito e o desprezo, as pressões e os medos não devem determinar o nosso futuro. </a:t>
            </a:r>
          </a:p>
          <a:p>
            <a:pPr algn="just"/>
            <a:endParaRPr lang="pt-BR" sz="5000" dirty="0">
              <a:latin typeface="Times New Roman" panose="02020603050405020304" pitchFamily="18" charset="0"/>
              <a:cs typeface="Times New Roman" panose="02020603050405020304" pitchFamily="18" charset="0"/>
            </a:endParaRPr>
          </a:p>
          <a:p>
            <a:pPr algn="just"/>
            <a:r>
              <a:rPr lang="pt-BR" sz="5000" dirty="0">
                <a:latin typeface="Times New Roman" panose="02020603050405020304" pitchFamily="18" charset="0"/>
                <a:cs typeface="Times New Roman" panose="02020603050405020304" pitchFamily="18" charset="0"/>
              </a:rPr>
              <a:t>É por isso que hoje, mais do que nunca, precisamos de coragem política e de coragem humana, mas também de qualquer outro tipo de coragem que a cidade de Sarajevo sempre demonstrou ao longo de mais de cinco séculos e meio da sua história.</a:t>
            </a:r>
          </a:p>
        </p:txBody>
      </p:sp>
      <p:sp>
        <p:nvSpPr>
          <p:cNvPr id="9" name="Titre 5">
            <a:extLst>
              <a:ext uri="{FF2B5EF4-FFF2-40B4-BE49-F238E27FC236}">
                <a16:creationId xmlns:a16="http://schemas.microsoft.com/office/drawing/2014/main" id="{77278EC4-ED58-0519-6A3E-305B33B376FE}"/>
              </a:ext>
            </a:extLst>
          </p:cNvPr>
          <p:cNvSpPr txBox="1">
            <a:spLocks/>
          </p:cNvSpPr>
          <p:nvPr/>
        </p:nvSpPr>
        <p:spPr>
          <a:xfrm>
            <a:off x="6172200" y="311219"/>
            <a:ext cx="5181600" cy="1325563"/>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rgbClr val="0070C0"/>
                </a:solidFill>
                <a:latin typeface="+mj-lt"/>
                <a:ea typeface="+mj-ea"/>
                <a:cs typeface="+mj-cs"/>
              </a:defRPr>
            </a:lvl1pPr>
          </a:lstStyle>
          <a:p>
            <a:r>
              <a:rPr lang="pt-BR" sz="3600" dirty="0"/>
              <a:t>Quais são as grandes dificuldades actuais em relação ao «Viver juntos em paz»?</a:t>
            </a:r>
          </a:p>
        </p:txBody>
      </p:sp>
    </p:spTree>
    <p:extLst>
      <p:ext uri="{BB962C8B-B14F-4D97-AF65-F5344CB8AC3E}">
        <p14:creationId xmlns:p14="http://schemas.microsoft.com/office/powerpoint/2010/main" val="73570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656EACE8-335F-8F87-D87E-C7F83A3CF9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313" y="3247794"/>
            <a:ext cx="4884484" cy="3257832"/>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E6B0799A-D546-4544-B513-F1172CE86BFA}"/>
              </a:ext>
            </a:extLst>
          </p:cNvPr>
          <p:cNvSpPr>
            <a:spLocks noGrp="1"/>
          </p:cNvSpPr>
          <p:nvPr>
            <p:ph type="title"/>
          </p:nvPr>
        </p:nvSpPr>
        <p:spPr>
          <a:xfrm>
            <a:off x="464101" y="156518"/>
            <a:ext cx="7348055" cy="2715891"/>
          </a:xfrm>
        </p:spPr>
        <p:txBody>
          <a:bodyPr>
            <a:noAutofit/>
          </a:bodyPr>
          <a:lstStyle/>
          <a:p>
            <a:r>
              <a:rPr lang="fr-FR" sz="3600" dirty="0"/>
              <a:t>S</a:t>
            </a:r>
            <a:r>
              <a:rPr lang="hr-BA" sz="3600" dirty="0"/>
              <a:t>uživot u Sarajevu</a:t>
            </a:r>
            <a:br>
              <a:rPr lang="hr-BA" sz="3600" dirty="0"/>
            </a:br>
            <a:br>
              <a:rPr lang="hr-BA" sz="3600" dirty="0"/>
            </a:br>
            <a:r>
              <a:rPr lang="fr-FR" sz="3600" dirty="0"/>
              <a:t>Sarajevo, </a:t>
            </a:r>
            <a:r>
              <a:rPr lang="hr-BA" sz="3600" dirty="0"/>
              <a:t>ontem e hoje</a:t>
            </a:r>
            <a:endParaRPr lang="fr-FR" sz="3600" dirty="0"/>
          </a:p>
        </p:txBody>
      </p:sp>
    </p:spTree>
    <p:extLst>
      <p:ext uri="{BB962C8B-B14F-4D97-AF65-F5344CB8AC3E}">
        <p14:creationId xmlns:p14="http://schemas.microsoft.com/office/powerpoint/2010/main" val="633942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206A2BFB-D615-B201-12AE-9A9BFA02526F}"/>
              </a:ext>
            </a:extLst>
          </p:cNvPr>
          <p:cNvSpPr>
            <a:spLocks noGrp="1"/>
          </p:cNvSpPr>
          <p:nvPr>
            <p:ph type="title"/>
          </p:nvPr>
        </p:nvSpPr>
        <p:spPr>
          <a:xfrm>
            <a:off x="838200" y="311219"/>
            <a:ext cx="5181600" cy="1325563"/>
          </a:xfrm>
        </p:spPr>
        <p:txBody>
          <a:bodyPr>
            <a:normAutofit/>
          </a:bodyPr>
          <a:lstStyle/>
          <a:p>
            <a:r>
              <a:rPr lang="fr-FR" sz="3600" dirty="0"/>
              <a:t>Sarajevo, </a:t>
            </a:r>
            <a:r>
              <a:rPr lang="fr-FR" sz="3600" dirty="0" err="1"/>
              <a:t>ju</a:t>
            </a:r>
            <a:r>
              <a:rPr lang="hr-BA" sz="3600" dirty="0"/>
              <a:t>čer i danas</a:t>
            </a:r>
            <a:endParaRPr lang="fr-FR" sz="3600" dirty="0"/>
          </a:p>
        </p:txBody>
      </p:sp>
      <p:sp>
        <p:nvSpPr>
          <p:cNvPr id="7" name="Espace réservé du contenu 6">
            <a:extLst>
              <a:ext uri="{FF2B5EF4-FFF2-40B4-BE49-F238E27FC236}">
                <a16:creationId xmlns:a16="http://schemas.microsoft.com/office/drawing/2014/main" id="{1FAABB61-97B3-B7CC-450D-2A8C3DECD78C}"/>
              </a:ext>
            </a:extLst>
          </p:cNvPr>
          <p:cNvSpPr>
            <a:spLocks noGrp="1"/>
          </p:cNvSpPr>
          <p:nvPr>
            <p:ph sz="half" idx="1"/>
          </p:nvPr>
        </p:nvSpPr>
        <p:spPr/>
        <p:txBody>
          <a:bodyPr>
            <a:normAutofit fontScale="85000" lnSpcReduction="10000"/>
          </a:bodyPr>
          <a:lstStyle/>
          <a:p>
            <a:pPr>
              <a:lnSpc>
                <a:spcPct val="110000"/>
              </a:lnSpc>
            </a:pPr>
            <a:r>
              <a:rPr lang="fr-FR" dirty="0">
                <a:latin typeface="Times New Roman" panose="02020603050405020304" pitchFamily="18" charset="0"/>
                <a:cs typeface="Times New Roman" panose="02020603050405020304" pitchFamily="18" charset="0"/>
              </a:rPr>
              <a:t>Sarajevo je </a:t>
            </a:r>
            <a:r>
              <a:rPr lang="fr-FR" dirty="0" err="1">
                <a:latin typeface="Times New Roman" panose="02020603050405020304" pitchFamily="18" charset="0"/>
                <a:cs typeface="Times New Roman" panose="02020603050405020304" pitchFamily="18" charset="0"/>
              </a:rPr>
              <a:t>osnovao</a:t>
            </a:r>
            <a:r>
              <a:rPr lang="fr-FR" dirty="0">
                <a:latin typeface="Times New Roman" panose="02020603050405020304" pitchFamily="18" charset="0"/>
                <a:cs typeface="Times New Roman" panose="02020603050405020304" pitchFamily="18" charset="0"/>
              </a:rPr>
              <a:t> Isa-</a:t>
            </a:r>
            <a:r>
              <a:rPr lang="fr-FR" dirty="0" err="1">
                <a:latin typeface="Times New Roman" panose="02020603050405020304" pitchFamily="18" charset="0"/>
                <a:cs typeface="Times New Roman" panose="02020603050405020304" pitchFamily="18" charset="0"/>
              </a:rPr>
              <a:t>beg</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Ishaković</a:t>
            </a:r>
            <a:r>
              <a:rPr lang="fr-FR" dirty="0">
                <a:latin typeface="Times New Roman" panose="02020603050405020304" pitchFamily="18" charset="0"/>
                <a:cs typeface="Times New Roman" panose="02020603050405020304" pitchFamily="18" charset="0"/>
              </a:rPr>
              <a:t> 1462. </a:t>
            </a:r>
            <a:r>
              <a:rPr lang="fr-FR" dirty="0" err="1">
                <a:latin typeface="Times New Roman" panose="02020603050405020304" pitchFamily="18" charset="0"/>
                <a:cs typeface="Times New Roman" panose="02020603050405020304" pitchFamily="18" charset="0"/>
              </a:rPr>
              <a:t>godine</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od</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kada</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teče</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njegov</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kontinuirani</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razvoj</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sve</a:t>
            </a:r>
            <a:r>
              <a:rPr lang="fr-FR" dirty="0">
                <a:latin typeface="Times New Roman" panose="02020603050405020304" pitchFamily="18" charset="0"/>
                <a:cs typeface="Times New Roman" panose="02020603050405020304" pitchFamily="18" charset="0"/>
              </a:rPr>
              <a:t> do </a:t>
            </a:r>
            <a:r>
              <a:rPr lang="fr-FR" dirty="0" err="1">
                <a:latin typeface="Times New Roman" panose="02020603050405020304" pitchFamily="18" charset="0"/>
                <a:cs typeface="Times New Roman" panose="02020603050405020304" pitchFamily="18" charset="0"/>
              </a:rPr>
              <a:t>danas</a:t>
            </a:r>
            <a:r>
              <a:rPr lang="fr-FR" dirty="0">
                <a:latin typeface="Times New Roman" panose="02020603050405020304" pitchFamily="18" charset="0"/>
                <a:cs typeface="Times New Roman" panose="02020603050405020304" pitchFamily="18" charset="0"/>
              </a:rPr>
              <a:t>. </a:t>
            </a:r>
          </a:p>
          <a:p>
            <a:pPr marL="0" indent="0">
              <a:lnSpc>
                <a:spcPct val="110000"/>
              </a:lnSpc>
              <a:buNone/>
            </a:pPr>
            <a:endParaRPr lang="fr-FR" dirty="0">
              <a:latin typeface="Times New Roman" panose="02020603050405020304" pitchFamily="18" charset="0"/>
              <a:cs typeface="Times New Roman" panose="02020603050405020304" pitchFamily="18" charset="0"/>
            </a:endParaRPr>
          </a:p>
          <a:p>
            <a:pPr>
              <a:lnSpc>
                <a:spcPct val="110000"/>
              </a:lnSpc>
            </a:pPr>
            <a:r>
              <a:rPr lang="fr-FR" dirty="0" err="1">
                <a:latin typeface="Times New Roman" panose="02020603050405020304" pitchFamily="18" charset="0"/>
                <a:cs typeface="Times New Roman" panose="02020603050405020304" pitchFamily="18" charset="0"/>
              </a:rPr>
              <a:t>Prema</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posljednjem</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popisu</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stanovništva</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iz</a:t>
            </a:r>
            <a:r>
              <a:rPr lang="fr-FR" dirty="0">
                <a:latin typeface="Times New Roman" panose="02020603050405020304" pitchFamily="18" charset="0"/>
                <a:cs typeface="Times New Roman" panose="02020603050405020304" pitchFamily="18" charset="0"/>
              </a:rPr>
              <a:t> 2013. </a:t>
            </a:r>
            <a:r>
              <a:rPr lang="fr-FR" dirty="0" err="1">
                <a:latin typeface="Times New Roman" panose="02020603050405020304" pitchFamily="18" charset="0"/>
                <a:cs typeface="Times New Roman" panose="02020603050405020304" pitchFamily="18" charset="0"/>
              </a:rPr>
              <a:t>godine</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ukupan</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broj</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stanovnika</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Grada</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Sarajeva</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iznosi</a:t>
            </a:r>
            <a:r>
              <a:rPr lang="fr-FR" dirty="0">
                <a:latin typeface="Times New Roman" panose="02020603050405020304" pitchFamily="18" charset="0"/>
                <a:cs typeface="Times New Roman" panose="02020603050405020304" pitchFamily="18" charset="0"/>
              </a:rPr>
              <a:t> 275.524, </a:t>
            </a:r>
            <a:r>
              <a:rPr lang="fr-FR" dirty="0" err="1">
                <a:latin typeface="Times New Roman" panose="02020603050405020304" pitchFamily="18" charset="0"/>
                <a:cs typeface="Times New Roman" panose="02020603050405020304" pitchFamily="18" charset="0"/>
              </a:rPr>
              <a:t>dok</a:t>
            </a:r>
            <a:r>
              <a:rPr lang="fr-FR" dirty="0">
                <a:latin typeface="Times New Roman" panose="02020603050405020304" pitchFamily="18" charset="0"/>
                <a:cs typeface="Times New Roman" panose="02020603050405020304" pitchFamily="18" charset="0"/>
              </a:rPr>
              <a:t> se </a:t>
            </a:r>
            <a:r>
              <a:rPr lang="fr-FR" dirty="0" err="1">
                <a:latin typeface="Times New Roman" panose="02020603050405020304" pitchFamily="18" charset="0"/>
                <a:cs typeface="Times New Roman" panose="02020603050405020304" pitchFamily="18" charset="0"/>
              </a:rPr>
              <a:t>stanovništvo</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Kantona</a:t>
            </a:r>
            <a:r>
              <a:rPr lang="fr-FR" dirty="0">
                <a:latin typeface="Times New Roman" panose="02020603050405020304" pitchFamily="18" charset="0"/>
                <a:cs typeface="Times New Roman" panose="02020603050405020304" pitchFamily="18" charset="0"/>
              </a:rPr>
              <a:t> Sarajevo </a:t>
            </a:r>
            <a:r>
              <a:rPr lang="fr-FR" dirty="0" err="1">
                <a:latin typeface="Times New Roman" panose="02020603050405020304" pitchFamily="18" charset="0"/>
                <a:cs typeface="Times New Roman" panose="02020603050405020304" pitchFamily="18" charset="0"/>
              </a:rPr>
              <a:t>procjenjuje</a:t>
            </a:r>
            <a:r>
              <a:rPr lang="fr-FR" dirty="0">
                <a:latin typeface="Times New Roman" panose="02020603050405020304" pitchFamily="18" charset="0"/>
                <a:cs typeface="Times New Roman" panose="02020603050405020304" pitchFamily="18" charset="0"/>
              </a:rPr>
              <a:t> na 413.593.</a:t>
            </a:r>
          </a:p>
        </p:txBody>
      </p:sp>
      <p:sp>
        <p:nvSpPr>
          <p:cNvPr id="8" name="Espace réservé du contenu 7">
            <a:extLst>
              <a:ext uri="{FF2B5EF4-FFF2-40B4-BE49-F238E27FC236}">
                <a16:creationId xmlns:a16="http://schemas.microsoft.com/office/drawing/2014/main" id="{AE03214B-270B-92CC-44DD-EF33E5041CFE}"/>
              </a:ext>
            </a:extLst>
          </p:cNvPr>
          <p:cNvSpPr>
            <a:spLocks noGrp="1"/>
          </p:cNvSpPr>
          <p:nvPr>
            <p:ph sz="half" idx="2"/>
          </p:nvPr>
        </p:nvSpPr>
        <p:spPr/>
        <p:txBody>
          <a:bodyPr>
            <a:normAutofit fontScale="85000" lnSpcReduction="10000"/>
          </a:bodyPr>
          <a:lstStyle/>
          <a:p>
            <a:pPr algn="just">
              <a:lnSpc>
                <a:spcPct val="115000"/>
              </a:lnSpc>
            </a:pPr>
            <a:r>
              <a:rPr lang="pt-BR" dirty="0">
                <a:latin typeface="Times New Roman" panose="02020603050405020304" pitchFamily="18" charset="0"/>
                <a:ea typeface="Times New Roman" panose="02020603050405020304" pitchFamily="18" charset="0"/>
              </a:rPr>
              <a:t>A cidade de Sarajevo foi fundada em 1462 por Isa bey Ishaković. Desde a sua fundação a cidade desenvolveu-se continuamente até aos nossos dias. </a:t>
            </a:r>
          </a:p>
          <a:p>
            <a:pPr algn="just">
              <a:lnSpc>
                <a:spcPct val="115000"/>
              </a:lnSpc>
            </a:pPr>
            <a:r>
              <a:rPr lang="pt-BR" dirty="0">
                <a:latin typeface="Times New Roman" panose="02020603050405020304" pitchFamily="18" charset="0"/>
                <a:ea typeface="Times New Roman" panose="02020603050405020304" pitchFamily="18" charset="0"/>
              </a:rPr>
              <a:t>De acordo com o último censo da população de 2013, a cidade de Sarajevo tinha 275.524 habitantes e o número de habitantes do cantão de Sarajevo é estimado em 413.593 pessoas.</a:t>
            </a:r>
          </a:p>
          <a:p>
            <a:endParaRPr lang="fr-FR" dirty="0"/>
          </a:p>
        </p:txBody>
      </p:sp>
      <p:sp>
        <p:nvSpPr>
          <p:cNvPr id="9" name="Titre 5">
            <a:extLst>
              <a:ext uri="{FF2B5EF4-FFF2-40B4-BE49-F238E27FC236}">
                <a16:creationId xmlns:a16="http://schemas.microsoft.com/office/drawing/2014/main" id="{77278EC4-ED58-0519-6A3E-305B33B376FE}"/>
              </a:ext>
            </a:extLst>
          </p:cNvPr>
          <p:cNvSpPr txBox="1">
            <a:spLocks/>
          </p:cNvSpPr>
          <p:nvPr/>
        </p:nvSpPr>
        <p:spPr>
          <a:xfrm>
            <a:off x="6172200" y="311219"/>
            <a:ext cx="5181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70C0"/>
                </a:solidFill>
                <a:latin typeface="+mj-lt"/>
                <a:ea typeface="+mj-ea"/>
                <a:cs typeface="+mj-cs"/>
              </a:defRPr>
            </a:lvl1pPr>
          </a:lstStyle>
          <a:p>
            <a:r>
              <a:rPr lang="fr-FR" sz="3600" dirty="0"/>
              <a:t>Sarajevo, </a:t>
            </a:r>
            <a:r>
              <a:rPr lang="hr-BA" sz="3600" dirty="0"/>
              <a:t>ontem e hoje</a:t>
            </a:r>
            <a:endParaRPr lang="fr-FR" sz="3600" dirty="0"/>
          </a:p>
        </p:txBody>
      </p:sp>
    </p:spTree>
    <p:extLst>
      <p:ext uri="{BB962C8B-B14F-4D97-AF65-F5344CB8AC3E}">
        <p14:creationId xmlns:p14="http://schemas.microsoft.com/office/powerpoint/2010/main" val="284526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206A2BFB-D615-B201-12AE-9A9BFA02526F}"/>
              </a:ext>
            </a:extLst>
          </p:cNvPr>
          <p:cNvSpPr>
            <a:spLocks noGrp="1"/>
          </p:cNvSpPr>
          <p:nvPr>
            <p:ph type="title"/>
          </p:nvPr>
        </p:nvSpPr>
        <p:spPr>
          <a:xfrm>
            <a:off x="838200" y="311219"/>
            <a:ext cx="5181600" cy="1325563"/>
          </a:xfrm>
        </p:spPr>
        <p:txBody>
          <a:bodyPr>
            <a:normAutofit/>
          </a:bodyPr>
          <a:lstStyle/>
          <a:p>
            <a:r>
              <a:rPr lang="fr-FR" sz="3600" dirty="0"/>
              <a:t>Sarajevo, </a:t>
            </a:r>
            <a:r>
              <a:rPr lang="fr-FR" sz="3600" dirty="0" err="1"/>
              <a:t>ju</a:t>
            </a:r>
            <a:r>
              <a:rPr lang="hr-BA" sz="3600" dirty="0"/>
              <a:t>čer i danas</a:t>
            </a:r>
            <a:endParaRPr lang="fr-FR" sz="3600" dirty="0"/>
          </a:p>
        </p:txBody>
      </p:sp>
      <p:sp>
        <p:nvSpPr>
          <p:cNvPr id="7" name="Espace réservé du contenu 6">
            <a:extLst>
              <a:ext uri="{FF2B5EF4-FFF2-40B4-BE49-F238E27FC236}">
                <a16:creationId xmlns:a16="http://schemas.microsoft.com/office/drawing/2014/main" id="{1FAABB61-97B3-B7CC-450D-2A8C3DECD78C}"/>
              </a:ext>
            </a:extLst>
          </p:cNvPr>
          <p:cNvSpPr>
            <a:spLocks noGrp="1"/>
          </p:cNvSpPr>
          <p:nvPr>
            <p:ph sz="half" idx="1"/>
          </p:nvPr>
        </p:nvSpPr>
        <p:spPr/>
        <p:txBody>
          <a:bodyPr>
            <a:normAutofit fontScale="40000" lnSpcReduction="20000"/>
          </a:bodyPr>
          <a:lstStyle/>
          <a:p>
            <a:pPr algn="just">
              <a:lnSpc>
                <a:spcPct val="120000"/>
              </a:lnSpc>
            </a:pPr>
            <a:r>
              <a:rPr lang="fr-FR" sz="3400" dirty="0" err="1"/>
              <a:t>Od</a:t>
            </a:r>
            <a:r>
              <a:rPr lang="fr-FR" sz="3400" dirty="0"/>
              <a:t> </a:t>
            </a:r>
            <a:r>
              <a:rPr lang="fr-FR" sz="3400" dirty="0" err="1"/>
              <a:t>svog</a:t>
            </a:r>
            <a:r>
              <a:rPr lang="fr-FR" sz="3400" dirty="0"/>
              <a:t> </a:t>
            </a:r>
            <a:r>
              <a:rPr lang="fr-FR" sz="3400" dirty="0" err="1"/>
              <a:t>osnutka</a:t>
            </a:r>
            <a:r>
              <a:rPr lang="fr-FR" sz="3400" dirty="0"/>
              <a:t> to je </a:t>
            </a:r>
            <a:r>
              <a:rPr lang="fr-FR" sz="3400" dirty="0" err="1"/>
              <a:t>grad</a:t>
            </a:r>
            <a:r>
              <a:rPr lang="fr-FR" sz="3400" dirty="0"/>
              <a:t> u </a:t>
            </a:r>
            <a:r>
              <a:rPr lang="fr-FR" sz="3400" dirty="0" err="1"/>
              <a:t>kojem</a:t>
            </a:r>
            <a:r>
              <a:rPr lang="fr-FR" sz="3400" dirty="0"/>
              <a:t> su se </a:t>
            </a:r>
            <a:r>
              <a:rPr lang="fr-FR" sz="3400" dirty="0" err="1"/>
              <a:t>ispreplitale</a:t>
            </a:r>
            <a:r>
              <a:rPr lang="fr-FR" sz="3400" dirty="0"/>
              <a:t> </a:t>
            </a:r>
            <a:r>
              <a:rPr lang="fr-FR" sz="3400" dirty="0" err="1"/>
              <a:t>različite</a:t>
            </a:r>
            <a:r>
              <a:rPr lang="fr-FR" sz="3400" dirty="0"/>
              <a:t> </a:t>
            </a:r>
            <a:r>
              <a:rPr lang="fr-FR" sz="3400" dirty="0" err="1"/>
              <a:t>kulture</a:t>
            </a:r>
            <a:r>
              <a:rPr lang="fr-FR" sz="3400" dirty="0"/>
              <a:t> i </a:t>
            </a:r>
            <a:r>
              <a:rPr lang="fr-FR" sz="3400" dirty="0" err="1"/>
              <a:t>tradicije</a:t>
            </a:r>
            <a:r>
              <a:rPr lang="fr-FR" sz="3400" dirty="0"/>
              <a:t>, </a:t>
            </a:r>
            <a:r>
              <a:rPr lang="fr-FR" sz="3400" dirty="0" err="1"/>
              <a:t>koje</a:t>
            </a:r>
            <a:r>
              <a:rPr lang="fr-FR" sz="3400" dirty="0"/>
              <a:t> su </a:t>
            </a:r>
            <a:r>
              <a:rPr lang="fr-FR" sz="3400" dirty="0" err="1"/>
              <a:t>ostavile</a:t>
            </a:r>
            <a:r>
              <a:rPr lang="fr-FR" sz="3400" dirty="0"/>
              <a:t> </a:t>
            </a:r>
            <a:r>
              <a:rPr lang="fr-FR" sz="3400" dirty="0" err="1"/>
              <a:t>svoj</a:t>
            </a:r>
            <a:r>
              <a:rPr lang="fr-FR" sz="3400" dirty="0"/>
              <a:t> </a:t>
            </a:r>
            <a:r>
              <a:rPr lang="fr-FR" sz="3400" dirty="0" err="1"/>
              <a:t>trag</a:t>
            </a:r>
            <a:r>
              <a:rPr lang="fr-FR" sz="3400" dirty="0"/>
              <a:t> na </a:t>
            </a:r>
            <a:r>
              <a:rPr lang="fr-FR" sz="3400" dirty="0" err="1"/>
              <a:t>njegovoj</a:t>
            </a:r>
            <a:r>
              <a:rPr lang="fr-FR" sz="3400" dirty="0"/>
              <a:t> </a:t>
            </a:r>
            <a:r>
              <a:rPr lang="fr-FR" sz="3400" dirty="0" err="1"/>
              <a:t>duhovnoj</a:t>
            </a:r>
            <a:r>
              <a:rPr lang="fr-FR" sz="3400" dirty="0"/>
              <a:t> i </a:t>
            </a:r>
            <a:r>
              <a:rPr lang="fr-FR" sz="3400" dirty="0" err="1"/>
              <a:t>materijalnoj</a:t>
            </a:r>
            <a:r>
              <a:rPr lang="fr-FR" sz="3400" dirty="0"/>
              <a:t> </a:t>
            </a:r>
            <a:r>
              <a:rPr lang="fr-FR" sz="3400" dirty="0" err="1"/>
              <a:t>baštini</a:t>
            </a:r>
            <a:r>
              <a:rPr lang="fr-FR" sz="3400" dirty="0"/>
              <a:t>, te </a:t>
            </a:r>
            <a:r>
              <a:rPr lang="fr-FR" sz="3400" dirty="0" err="1"/>
              <a:t>duhu</a:t>
            </a:r>
            <a:r>
              <a:rPr lang="fr-FR" sz="3400" dirty="0"/>
              <a:t> </a:t>
            </a:r>
            <a:r>
              <a:rPr lang="fr-FR" sz="3400" dirty="0" err="1"/>
              <a:t>njegovih</a:t>
            </a:r>
            <a:r>
              <a:rPr lang="fr-FR" sz="3400" dirty="0"/>
              <a:t> </a:t>
            </a:r>
            <a:r>
              <a:rPr lang="fr-FR" sz="3400" dirty="0" err="1"/>
              <a:t>ljudi</a:t>
            </a:r>
            <a:r>
              <a:rPr lang="fr-FR" sz="3400" dirty="0"/>
              <a:t>. </a:t>
            </a:r>
          </a:p>
          <a:p>
            <a:pPr algn="just">
              <a:lnSpc>
                <a:spcPct val="120000"/>
              </a:lnSpc>
            </a:pPr>
            <a:endParaRPr lang="fr-FR" sz="3400" dirty="0"/>
          </a:p>
          <a:p>
            <a:pPr algn="just">
              <a:lnSpc>
                <a:spcPct val="120000"/>
              </a:lnSpc>
            </a:pPr>
            <a:r>
              <a:rPr lang="fr-FR" sz="3400" dirty="0" err="1"/>
              <a:t>Od</a:t>
            </a:r>
            <a:r>
              <a:rPr lang="fr-FR" sz="3400" dirty="0"/>
              <a:t> </a:t>
            </a:r>
            <a:r>
              <a:rPr lang="fr-FR" sz="3400" dirty="0" err="1"/>
              <a:t>njegovog</a:t>
            </a:r>
            <a:r>
              <a:rPr lang="fr-FR" sz="3400" dirty="0"/>
              <a:t> </a:t>
            </a:r>
            <a:r>
              <a:rPr lang="fr-FR" sz="3400" dirty="0" err="1"/>
              <a:t>postanka</a:t>
            </a:r>
            <a:r>
              <a:rPr lang="fr-FR" sz="3400" dirty="0"/>
              <a:t>, </a:t>
            </a:r>
            <a:r>
              <a:rPr lang="fr-FR" sz="3400" dirty="0" err="1"/>
              <a:t>pripadnici</a:t>
            </a:r>
            <a:r>
              <a:rPr lang="fr-FR" sz="3400" dirty="0"/>
              <a:t> </a:t>
            </a:r>
            <a:r>
              <a:rPr lang="fr-FR" sz="3400" dirty="0" err="1"/>
              <a:t>četiri</a:t>
            </a:r>
            <a:r>
              <a:rPr lang="fr-FR" sz="3400" dirty="0"/>
              <a:t> </a:t>
            </a:r>
            <a:r>
              <a:rPr lang="fr-FR" sz="3400" dirty="0" err="1"/>
              <a:t>konfesije</a:t>
            </a:r>
            <a:r>
              <a:rPr lang="fr-FR" sz="3400" dirty="0"/>
              <a:t> </a:t>
            </a:r>
            <a:r>
              <a:rPr lang="fr-FR" sz="3400" dirty="0" err="1"/>
              <a:t>gradili</a:t>
            </a:r>
            <a:r>
              <a:rPr lang="fr-FR" sz="3400" dirty="0"/>
              <a:t> su </a:t>
            </a:r>
            <a:r>
              <a:rPr lang="fr-FR" sz="3400" dirty="0" err="1"/>
              <a:t>svoj</a:t>
            </a:r>
            <a:r>
              <a:rPr lang="fr-FR" sz="3400" dirty="0"/>
              <a:t> </a:t>
            </a:r>
            <a:r>
              <a:rPr lang="fr-FR" sz="3400" dirty="0" err="1"/>
              <a:t>suživot</a:t>
            </a:r>
            <a:r>
              <a:rPr lang="fr-FR" sz="3400" dirty="0"/>
              <a:t> u </a:t>
            </a:r>
            <a:r>
              <a:rPr lang="fr-FR" sz="3400" dirty="0" err="1"/>
              <a:t>Sarajevu</a:t>
            </a:r>
            <a:r>
              <a:rPr lang="fr-FR" sz="3400" dirty="0"/>
              <a:t> u </a:t>
            </a:r>
            <a:r>
              <a:rPr lang="fr-FR" sz="3400" dirty="0" err="1"/>
              <a:t>međusobnom</a:t>
            </a:r>
            <a:r>
              <a:rPr lang="fr-FR" sz="3400" dirty="0"/>
              <a:t> </a:t>
            </a:r>
            <a:r>
              <a:rPr lang="fr-FR" sz="3400" dirty="0" err="1"/>
              <a:t>razumijevanju</a:t>
            </a:r>
            <a:r>
              <a:rPr lang="fr-FR" sz="3400" dirty="0"/>
              <a:t> i </a:t>
            </a:r>
            <a:r>
              <a:rPr lang="fr-FR" sz="3400" dirty="0" err="1"/>
              <a:t>povjerenju</a:t>
            </a:r>
            <a:r>
              <a:rPr lang="fr-FR" sz="3400" dirty="0"/>
              <a:t>. </a:t>
            </a:r>
            <a:r>
              <a:rPr lang="fr-FR" sz="3400" dirty="0" err="1"/>
              <a:t>Svaki</a:t>
            </a:r>
            <a:r>
              <a:rPr lang="fr-FR" sz="3400" dirty="0"/>
              <a:t> dan se u </a:t>
            </a:r>
            <a:r>
              <a:rPr lang="fr-FR" sz="3400" dirty="0" err="1"/>
              <a:t>njemu</a:t>
            </a:r>
            <a:r>
              <a:rPr lang="fr-FR" sz="3400" dirty="0"/>
              <a:t> </a:t>
            </a:r>
            <a:r>
              <a:rPr lang="fr-FR" sz="3400" dirty="0" err="1"/>
              <a:t>isprepliću</a:t>
            </a:r>
            <a:r>
              <a:rPr lang="fr-FR" sz="3400" dirty="0"/>
              <a:t> </a:t>
            </a:r>
            <a:r>
              <a:rPr lang="fr-FR" sz="3400" dirty="0" err="1"/>
              <a:t>pozivi</a:t>
            </a:r>
            <a:r>
              <a:rPr lang="fr-FR" sz="3400" dirty="0"/>
              <a:t> na </a:t>
            </a:r>
            <a:r>
              <a:rPr lang="fr-FR" sz="3400" dirty="0" err="1"/>
              <a:t>molitvu</a:t>
            </a:r>
            <a:r>
              <a:rPr lang="fr-FR" sz="3400" dirty="0"/>
              <a:t> </a:t>
            </a:r>
            <a:r>
              <a:rPr lang="fr-FR" sz="3400" dirty="0" err="1"/>
              <a:t>iz</a:t>
            </a:r>
            <a:r>
              <a:rPr lang="fr-FR" sz="3400" dirty="0"/>
              <a:t> </a:t>
            </a:r>
            <a:r>
              <a:rPr lang="fr-FR" sz="3400" dirty="0" err="1"/>
              <a:t>svih</a:t>
            </a:r>
            <a:r>
              <a:rPr lang="fr-FR" sz="3400" dirty="0"/>
              <a:t> </a:t>
            </a:r>
            <a:r>
              <a:rPr lang="fr-FR" sz="3400" dirty="0" err="1"/>
              <a:t>bogomolja</a:t>
            </a:r>
            <a:r>
              <a:rPr lang="fr-FR" sz="3400" dirty="0"/>
              <a:t>, </a:t>
            </a:r>
            <a:r>
              <a:rPr lang="fr-FR" sz="3400" dirty="0" err="1"/>
              <a:t>kao</a:t>
            </a:r>
            <a:r>
              <a:rPr lang="fr-FR" sz="3400" dirty="0"/>
              <a:t> </a:t>
            </a:r>
            <a:r>
              <a:rPr lang="fr-FR" sz="3400" dirty="0" err="1"/>
              <a:t>podsjetnik</a:t>
            </a:r>
            <a:r>
              <a:rPr lang="fr-FR" sz="3400" dirty="0"/>
              <a:t> da je </a:t>
            </a:r>
            <a:r>
              <a:rPr lang="fr-FR" sz="3400" dirty="0" err="1"/>
              <a:t>Sarajlijama</a:t>
            </a:r>
            <a:r>
              <a:rPr lang="fr-FR" sz="3400" dirty="0"/>
              <a:t> </a:t>
            </a:r>
            <a:r>
              <a:rPr lang="fr-FR" sz="3400" dirty="0" err="1"/>
              <a:t>međusobno</a:t>
            </a:r>
            <a:r>
              <a:rPr lang="fr-FR" sz="3400" dirty="0"/>
              <a:t> </a:t>
            </a:r>
            <a:r>
              <a:rPr lang="fr-FR" sz="3400" dirty="0" err="1"/>
              <a:t>uvažavanje</a:t>
            </a:r>
            <a:r>
              <a:rPr lang="fr-FR" sz="3400" dirty="0"/>
              <a:t> </a:t>
            </a:r>
            <a:r>
              <a:rPr lang="fr-FR" sz="3400" dirty="0" err="1"/>
              <a:t>način</a:t>
            </a:r>
            <a:r>
              <a:rPr lang="fr-FR" sz="3400" dirty="0"/>
              <a:t> </a:t>
            </a:r>
            <a:r>
              <a:rPr lang="fr-FR" sz="3400" dirty="0" err="1"/>
              <a:t>života</a:t>
            </a:r>
            <a:r>
              <a:rPr lang="fr-FR" sz="3400" dirty="0"/>
              <a:t>, a ne </a:t>
            </a:r>
            <a:r>
              <a:rPr lang="fr-FR" sz="3400" dirty="0" err="1"/>
              <a:t>nametnuta</a:t>
            </a:r>
            <a:r>
              <a:rPr lang="fr-FR" sz="3400" dirty="0"/>
              <a:t> norma </a:t>
            </a:r>
            <a:r>
              <a:rPr lang="fr-FR" sz="3400" dirty="0" err="1"/>
              <a:t>koju</a:t>
            </a:r>
            <a:r>
              <a:rPr lang="fr-FR" sz="3400" dirty="0"/>
              <a:t> </a:t>
            </a:r>
            <a:r>
              <a:rPr lang="fr-FR" sz="3400" dirty="0" err="1"/>
              <a:t>moraju</a:t>
            </a:r>
            <a:r>
              <a:rPr lang="fr-FR" sz="3400" dirty="0"/>
              <a:t> </a:t>
            </a:r>
            <a:r>
              <a:rPr lang="fr-FR" sz="3400" dirty="0" err="1"/>
              <a:t>poštovati</a:t>
            </a:r>
            <a:r>
              <a:rPr lang="fr-FR" sz="3400" dirty="0"/>
              <a:t>.</a:t>
            </a:r>
          </a:p>
          <a:p>
            <a:pPr algn="just">
              <a:lnSpc>
                <a:spcPct val="120000"/>
              </a:lnSpc>
            </a:pPr>
            <a:endParaRPr lang="fr-FR" sz="3400" dirty="0"/>
          </a:p>
          <a:p>
            <a:pPr algn="just">
              <a:lnSpc>
                <a:spcPct val="120000"/>
              </a:lnSpc>
            </a:pPr>
            <a:r>
              <a:rPr lang="fr-FR" sz="3400" dirty="0" err="1"/>
              <a:t>Grad</a:t>
            </a:r>
            <a:r>
              <a:rPr lang="fr-FR" sz="3400" dirty="0"/>
              <a:t> Sarajevo je bio i </a:t>
            </a:r>
            <a:r>
              <a:rPr lang="fr-FR" sz="3400" dirty="0" err="1"/>
              <a:t>ostao</a:t>
            </a:r>
            <a:r>
              <a:rPr lang="fr-FR" sz="3400" dirty="0"/>
              <a:t> </a:t>
            </a:r>
            <a:r>
              <a:rPr lang="fr-FR" sz="3400" dirty="0" err="1"/>
              <a:t>most</a:t>
            </a:r>
            <a:r>
              <a:rPr lang="fr-FR" sz="3400" dirty="0"/>
              <a:t> </a:t>
            </a:r>
            <a:r>
              <a:rPr lang="fr-FR" sz="3400" dirty="0" err="1"/>
              <a:t>između</a:t>
            </a:r>
            <a:r>
              <a:rPr lang="fr-FR" sz="3400" dirty="0"/>
              <a:t> </a:t>
            </a:r>
            <a:r>
              <a:rPr lang="fr-FR" sz="3400" dirty="0" err="1"/>
              <a:t>različitih</a:t>
            </a:r>
            <a:r>
              <a:rPr lang="fr-FR" sz="3400" dirty="0"/>
              <a:t> </a:t>
            </a:r>
            <a:r>
              <a:rPr lang="fr-FR" sz="3400" dirty="0" err="1"/>
              <a:t>kulturno-historijskih</a:t>
            </a:r>
            <a:r>
              <a:rPr lang="fr-FR" sz="3400" dirty="0"/>
              <a:t> </a:t>
            </a:r>
            <a:r>
              <a:rPr lang="fr-FR" sz="3400" dirty="0" err="1"/>
              <a:t>epoha</a:t>
            </a:r>
            <a:r>
              <a:rPr lang="fr-FR" sz="3400" dirty="0"/>
              <a:t>, </a:t>
            </a:r>
            <a:r>
              <a:rPr lang="fr-FR" sz="3400" dirty="0" err="1"/>
              <a:t>katalizator</a:t>
            </a:r>
            <a:r>
              <a:rPr lang="fr-FR" sz="3400" dirty="0"/>
              <a:t> </a:t>
            </a:r>
            <a:r>
              <a:rPr lang="fr-FR" sz="3400" dirty="0" err="1"/>
              <a:t>suprotnosti</a:t>
            </a:r>
            <a:r>
              <a:rPr lang="fr-FR" sz="3400" dirty="0"/>
              <a:t>, </a:t>
            </a:r>
            <a:r>
              <a:rPr lang="fr-FR" sz="3400" dirty="0" err="1"/>
              <a:t>spoj</a:t>
            </a:r>
            <a:r>
              <a:rPr lang="fr-FR" sz="3400" dirty="0"/>
              <a:t> </a:t>
            </a:r>
            <a:r>
              <a:rPr lang="fr-FR" sz="3400" dirty="0" err="1"/>
              <a:t>starog</a:t>
            </a:r>
            <a:r>
              <a:rPr lang="fr-FR" sz="3400" dirty="0"/>
              <a:t> i </a:t>
            </a:r>
            <a:r>
              <a:rPr lang="fr-FR" sz="3400" dirty="0" err="1"/>
              <a:t>novog</a:t>
            </a:r>
            <a:r>
              <a:rPr lang="fr-FR" sz="3400" dirty="0"/>
              <a:t>, </a:t>
            </a:r>
            <a:r>
              <a:rPr lang="fr-FR" sz="3400" dirty="0" err="1"/>
              <a:t>Istoka</a:t>
            </a:r>
            <a:r>
              <a:rPr lang="fr-FR" sz="3400" dirty="0"/>
              <a:t> i </a:t>
            </a:r>
            <a:r>
              <a:rPr lang="fr-FR" sz="3400" dirty="0" err="1"/>
              <a:t>Zapada</a:t>
            </a:r>
            <a:r>
              <a:rPr lang="fr-FR" sz="3400" dirty="0"/>
              <a:t>, </a:t>
            </a:r>
            <a:r>
              <a:rPr lang="fr-FR" sz="3400" dirty="0" err="1"/>
              <a:t>spoj</a:t>
            </a:r>
            <a:r>
              <a:rPr lang="fr-FR" sz="3400" dirty="0"/>
              <a:t> </a:t>
            </a:r>
            <a:r>
              <a:rPr lang="fr-FR" sz="3400" dirty="0" err="1"/>
              <a:t>jedinstva</a:t>
            </a:r>
            <a:r>
              <a:rPr lang="fr-FR" sz="3400" dirty="0"/>
              <a:t> u </a:t>
            </a:r>
            <a:r>
              <a:rPr lang="fr-FR" sz="3400" dirty="0" err="1"/>
              <a:t>različitosti</a:t>
            </a:r>
            <a:r>
              <a:rPr lang="fr-FR" sz="3400" dirty="0"/>
              <a:t>.</a:t>
            </a:r>
          </a:p>
          <a:p>
            <a:endParaRPr lang="fr-FR" dirty="0"/>
          </a:p>
        </p:txBody>
      </p:sp>
      <p:sp>
        <p:nvSpPr>
          <p:cNvPr id="8" name="Espace réservé du contenu 7">
            <a:extLst>
              <a:ext uri="{FF2B5EF4-FFF2-40B4-BE49-F238E27FC236}">
                <a16:creationId xmlns:a16="http://schemas.microsoft.com/office/drawing/2014/main" id="{AE03214B-270B-92CC-44DD-EF33E5041CFE}"/>
              </a:ext>
            </a:extLst>
          </p:cNvPr>
          <p:cNvSpPr>
            <a:spLocks noGrp="1"/>
          </p:cNvSpPr>
          <p:nvPr>
            <p:ph sz="half" idx="2"/>
          </p:nvPr>
        </p:nvSpPr>
        <p:spPr/>
        <p:txBody>
          <a:bodyPr>
            <a:normAutofit fontScale="40000" lnSpcReduction="20000"/>
          </a:bodyPr>
          <a:lstStyle/>
          <a:p>
            <a:pPr algn="just">
              <a:lnSpc>
                <a:spcPct val="115000"/>
              </a:lnSpc>
            </a:pPr>
            <a:r>
              <a:rPr lang="pt-BR" sz="4000" dirty="0">
                <a:latin typeface="Times New Roman" panose="02020603050405020304" pitchFamily="18" charset="0"/>
                <a:ea typeface="Times New Roman" panose="02020603050405020304" pitchFamily="18" charset="0"/>
                <a:cs typeface="Times New Roman" panose="02020603050405020304" pitchFamily="18" charset="0"/>
              </a:rPr>
              <a:t>Sarajevo foi sempre a cidade onde se encontraram culturas e tradições diferentes, que deixaram a sua marca no seu património espiritual e material, assim como no espírito dos seus habitantes. </a:t>
            </a:r>
          </a:p>
          <a:p>
            <a:pPr algn="just">
              <a:lnSpc>
                <a:spcPct val="115000"/>
              </a:lnSpc>
            </a:pPr>
            <a:r>
              <a:rPr lang="pt-BR" sz="4000" dirty="0">
                <a:latin typeface="Times New Roman" panose="02020603050405020304" pitchFamily="18" charset="0"/>
                <a:ea typeface="Times New Roman" panose="02020603050405020304" pitchFamily="18" charset="0"/>
                <a:cs typeface="Times New Roman" panose="02020603050405020304" pitchFamily="18" charset="0"/>
              </a:rPr>
              <a:t>Desde a fundação da cidade, os membros de quatro religiões vivem juntos em respeito e confiança. Todos os dias a cidade ressoa apelos às orações provenientes de todos os lugares de culto, recordando que para os Sarajevianos o respeito mútuo é um modo de vida e não uma norma imposta à qual devem obedecer.</a:t>
            </a:r>
          </a:p>
          <a:p>
            <a:pPr algn="just">
              <a:lnSpc>
                <a:spcPct val="115000"/>
              </a:lnSpc>
            </a:pPr>
            <a:r>
              <a:rPr lang="pt-BR" sz="4000" dirty="0">
                <a:latin typeface="Times New Roman" panose="02020603050405020304" pitchFamily="18" charset="0"/>
                <a:ea typeface="Times New Roman" panose="02020603050405020304" pitchFamily="18" charset="0"/>
                <a:cs typeface="Times New Roman" panose="02020603050405020304" pitchFamily="18" charset="0"/>
              </a:rPr>
              <a:t>A cidade de Sarajevo era e continua a ser a ponte entre épocas culturais e históricas diferentes, o catalisador das contradições, o lugar de encontro do antigo e do novo, do Oriente e do Ocidente, o lugar onde se unem diversidades.</a:t>
            </a:r>
          </a:p>
          <a:p>
            <a:endParaRPr lang="fr-FR" dirty="0"/>
          </a:p>
        </p:txBody>
      </p:sp>
      <p:sp>
        <p:nvSpPr>
          <p:cNvPr id="9" name="Titre 5">
            <a:extLst>
              <a:ext uri="{FF2B5EF4-FFF2-40B4-BE49-F238E27FC236}">
                <a16:creationId xmlns:a16="http://schemas.microsoft.com/office/drawing/2014/main" id="{77278EC4-ED58-0519-6A3E-305B33B376FE}"/>
              </a:ext>
            </a:extLst>
          </p:cNvPr>
          <p:cNvSpPr txBox="1">
            <a:spLocks/>
          </p:cNvSpPr>
          <p:nvPr/>
        </p:nvSpPr>
        <p:spPr>
          <a:xfrm>
            <a:off x="6172200" y="311219"/>
            <a:ext cx="5181600" cy="132556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rgbClr val="0070C0"/>
                </a:solidFill>
                <a:latin typeface="+mj-lt"/>
                <a:ea typeface="+mj-ea"/>
                <a:cs typeface="+mj-cs"/>
              </a:defRPr>
            </a:lvl1pPr>
          </a:lstStyle>
          <a:p>
            <a:endParaRPr lang="fr-FR" sz="3600" dirty="0"/>
          </a:p>
          <a:p>
            <a:r>
              <a:rPr lang="fr-FR" sz="3600" dirty="0"/>
              <a:t>Sarajevo, </a:t>
            </a:r>
            <a:r>
              <a:rPr lang="fr-FR" sz="3600" dirty="0" err="1"/>
              <a:t>ontem</a:t>
            </a:r>
            <a:r>
              <a:rPr lang="fr-FR" sz="3600" dirty="0"/>
              <a:t> e </a:t>
            </a:r>
            <a:r>
              <a:rPr lang="fr-FR" sz="3600" dirty="0" err="1"/>
              <a:t>hoje</a:t>
            </a:r>
            <a:endParaRPr lang="fr-FR" sz="3600" dirty="0"/>
          </a:p>
          <a:p>
            <a:endParaRPr lang="fr-FR" sz="3600" dirty="0"/>
          </a:p>
        </p:txBody>
      </p:sp>
    </p:spTree>
    <p:extLst>
      <p:ext uri="{BB962C8B-B14F-4D97-AF65-F5344CB8AC3E}">
        <p14:creationId xmlns:p14="http://schemas.microsoft.com/office/powerpoint/2010/main" val="104868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206A2BFB-D615-B201-12AE-9A9BFA02526F}"/>
              </a:ext>
            </a:extLst>
          </p:cNvPr>
          <p:cNvSpPr>
            <a:spLocks noGrp="1"/>
          </p:cNvSpPr>
          <p:nvPr>
            <p:ph type="title"/>
          </p:nvPr>
        </p:nvSpPr>
        <p:spPr>
          <a:xfrm>
            <a:off x="838200" y="311219"/>
            <a:ext cx="5181600" cy="1325563"/>
          </a:xfrm>
        </p:spPr>
        <p:txBody>
          <a:bodyPr>
            <a:normAutofit/>
          </a:bodyPr>
          <a:lstStyle/>
          <a:p>
            <a:r>
              <a:rPr lang="fr-FR" sz="3600" dirty="0"/>
              <a:t>Sarajevo, </a:t>
            </a:r>
            <a:r>
              <a:rPr lang="fr-FR" sz="3600" dirty="0" err="1"/>
              <a:t>ju</a:t>
            </a:r>
            <a:r>
              <a:rPr lang="hr-BA" sz="3600" dirty="0"/>
              <a:t>čer i danas</a:t>
            </a:r>
            <a:endParaRPr lang="fr-FR" sz="3600" dirty="0"/>
          </a:p>
        </p:txBody>
      </p:sp>
      <p:sp>
        <p:nvSpPr>
          <p:cNvPr id="7" name="Espace réservé du contenu 6">
            <a:extLst>
              <a:ext uri="{FF2B5EF4-FFF2-40B4-BE49-F238E27FC236}">
                <a16:creationId xmlns:a16="http://schemas.microsoft.com/office/drawing/2014/main" id="{1FAABB61-97B3-B7CC-450D-2A8C3DECD78C}"/>
              </a:ext>
            </a:extLst>
          </p:cNvPr>
          <p:cNvSpPr>
            <a:spLocks noGrp="1"/>
          </p:cNvSpPr>
          <p:nvPr>
            <p:ph sz="half" idx="1"/>
          </p:nvPr>
        </p:nvSpPr>
        <p:spPr/>
        <p:txBody>
          <a:bodyPr>
            <a:normAutofit fontScale="47500" lnSpcReduction="20000"/>
          </a:bodyPr>
          <a:lstStyle/>
          <a:p>
            <a:pPr algn="just">
              <a:lnSpc>
                <a:spcPct val="115000"/>
              </a:lnSpc>
              <a:spcAft>
                <a:spcPts val="800"/>
              </a:spcAft>
            </a:pPr>
            <a:r>
              <a:rPr lang="hr-HR" sz="3600" dirty="0">
                <a:effectLst/>
                <a:latin typeface="Times New Roman" panose="02020603050405020304" pitchFamily="18" charset="0"/>
                <a:ea typeface="Calibri" panose="020F0502020204030204" pitchFamily="34" charset="0"/>
                <a:cs typeface="Times New Roman" panose="02020603050405020304" pitchFamily="18" charset="0"/>
              </a:rPr>
              <a:t>Ovog 5. aprila obilježili smo </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30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godina</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od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početka</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opsade</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Sarajeva</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hr-BA" sz="3600" dirty="0">
                <a:effectLst/>
                <a:latin typeface="Times New Roman" panose="02020603050405020304" pitchFamily="18" charset="0"/>
                <a:ea typeface="Calibri" panose="020F0502020204030204" pitchFamily="34" charset="0"/>
                <a:cs typeface="Times New Roman" panose="02020603050405020304" pitchFamily="18" charset="0"/>
              </a:rPr>
              <a:t>najduže opsade jednog grada u savremenoj historiji ratovanja koja je trajala puna 44 mjeseca. </a:t>
            </a:r>
            <a:endParaRPr lang="en-GB"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hr-BA" sz="3600" dirty="0">
                <a:effectLst/>
                <a:latin typeface="Times New Roman" panose="02020603050405020304" pitchFamily="18" charset="0"/>
                <a:ea typeface="Calibri" panose="020F0502020204030204" pitchFamily="34" charset="0"/>
                <a:cs typeface="Times New Roman" panose="02020603050405020304" pitchFamily="18" charset="0"/>
              </a:rPr>
              <a:t>Za to vrijeme ubijeno je više od 11 hiljada civila, od kojih 1.601 dijete, a preko 50.000 civila je bilo lakše ili teže ranjeno. Procjenjuje se da je oko 500.000 projektila ispaljeno na grad za vrijeme opsade, dok je zabilježeno da je dana 22. jula 1993. godine na grad ispaljeno rekordnih 3.777 projektila. Na grad je dnevno u prosjeku ispaljivano 329 granata.</a:t>
            </a:r>
            <a:endParaRPr lang="en-GB"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hr-BA" sz="3600" dirty="0">
                <a:effectLst/>
                <a:latin typeface="Times New Roman" panose="02020603050405020304" pitchFamily="18" charset="0"/>
                <a:ea typeface="Calibri" panose="020F0502020204030204" pitchFamily="34" charset="0"/>
                <a:cs typeface="Times New Roman" panose="02020603050405020304" pitchFamily="18" charset="0"/>
              </a:rPr>
              <a:t>Svih 1.425 dana opsade, više od 380.000 ljudi živjelo je bez hrane, struje, vode i grijanja.</a:t>
            </a:r>
            <a:endParaRPr lang="en-GB"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Espace réservé du contenu 7">
            <a:extLst>
              <a:ext uri="{FF2B5EF4-FFF2-40B4-BE49-F238E27FC236}">
                <a16:creationId xmlns:a16="http://schemas.microsoft.com/office/drawing/2014/main" id="{AE03214B-270B-92CC-44DD-EF33E5041CFE}"/>
              </a:ext>
            </a:extLst>
          </p:cNvPr>
          <p:cNvSpPr>
            <a:spLocks noGrp="1"/>
          </p:cNvSpPr>
          <p:nvPr>
            <p:ph sz="half" idx="2"/>
          </p:nvPr>
        </p:nvSpPr>
        <p:spPr/>
        <p:txBody>
          <a:bodyPr>
            <a:normAutofit fontScale="47500" lnSpcReduction="20000"/>
          </a:bodyPr>
          <a:lstStyle/>
          <a:p>
            <a:pPr algn="just">
              <a:lnSpc>
                <a:spcPct val="115000"/>
              </a:lnSpc>
              <a:spcAft>
                <a:spcPts val="800"/>
              </a:spcAft>
            </a:pPr>
            <a:r>
              <a:rPr lang="pt-BR" sz="3400" dirty="0">
                <a:latin typeface="Times New Roman" panose="02020603050405020304" pitchFamily="18" charset="0"/>
                <a:ea typeface="Calibri" panose="020F0502020204030204" pitchFamily="34" charset="0"/>
                <a:cs typeface="Times New Roman" panose="02020603050405020304" pitchFamily="18" charset="0"/>
              </a:rPr>
              <a:t>O dia 5 de abril de 2022 marcou o trigésimo aniversário do cerco de Sarajevo, que durou quarenta e quatro meses e foi o cerco mais longo de uma cidade na história moderna da guerra.</a:t>
            </a:r>
          </a:p>
          <a:p>
            <a:pPr algn="just">
              <a:lnSpc>
                <a:spcPct val="115000"/>
              </a:lnSpc>
              <a:spcAft>
                <a:spcPts val="800"/>
              </a:spcAft>
            </a:pPr>
            <a:r>
              <a:rPr lang="pt-BR" sz="3400" dirty="0">
                <a:latin typeface="Times New Roman" panose="02020603050405020304" pitchFamily="18" charset="0"/>
                <a:ea typeface="Calibri" panose="020F0502020204030204" pitchFamily="34" charset="0"/>
                <a:cs typeface="Times New Roman" panose="02020603050405020304" pitchFamily="18" charset="0"/>
              </a:rPr>
              <a:t>Durante o cerco, mais de 11.000 civis foram mortos, dos quais 1.601 crianças. Mais de 50.000 civis ficaram levemente ou gravemente feridos. Estima-se que durante o cerco cerca de 500.000 projéteis foram lançados sobre a cidade e em 22 de julho de 1993 registrou-se o número recorde de 3.777 projéteis. Sobre a cidade caíram diariamente em média 329 tiros.</a:t>
            </a:r>
          </a:p>
          <a:p>
            <a:pPr algn="just">
              <a:lnSpc>
                <a:spcPct val="115000"/>
              </a:lnSpc>
              <a:spcAft>
                <a:spcPts val="800"/>
              </a:spcAft>
            </a:pPr>
            <a:r>
              <a:rPr lang="pt-BR" sz="3400" dirty="0">
                <a:latin typeface="Times New Roman" panose="02020603050405020304" pitchFamily="18" charset="0"/>
                <a:ea typeface="Calibri" panose="020F0502020204030204" pitchFamily="34" charset="0"/>
                <a:cs typeface="Times New Roman" panose="02020603050405020304" pitchFamily="18" charset="0"/>
              </a:rPr>
              <a:t>Durante cada 1.425 dias do cerco, mais de 380.000 pessoas viviam sem comida, eletricidade, água e aquecimento.</a:t>
            </a:r>
          </a:p>
          <a:p>
            <a:endParaRPr lang="fr-FR" dirty="0"/>
          </a:p>
        </p:txBody>
      </p:sp>
      <p:sp>
        <p:nvSpPr>
          <p:cNvPr id="9" name="Titre 5">
            <a:extLst>
              <a:ext uri="{FF2B5EF4-FFF2-40B4-BE49-F238E27FC236}">
                <a16:creationId xmlns:a16="http://schemas.microsoft.com/office/drawing/2014/main" id="{77278EC4-ED58-0519-6A3E-305B33B376FE}"/>
              </a:ext>
            </a:extLst>
          </p:cNvPr>
          <p:cNvSpPr txBox="1">
            <a:spLocks/>
          </p:cNvSpPr>
          <p:nvPr/>
        </p:nvSpPr>
        <p:spPr>
          <a:xfrm>
            <a:off x="6172200" y="311219"/>
            <a:ext cx="5181600" cy="132556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rgbClr val="0070C0"/>
                </a:solidFill>
                <a:latin typeface="+mj-lt"/>
                <a:ea typeface="+mj-ea"/>
                <a:cs typeface="+mj-cs"/>
              </a:defRPr>
            </a:lvl1pPr>
          </a:lstStyle>
          <a:p>
            <a:endParaRPr lang="fr-FR" sz="3600" dirty="0"/>
          </a:p>
          <a:p>
            <a:r>
              <a:rPr lang="fr-FR" sz="3600" dirty="0"/>
              <a:t>Sarajevo, </a:t>
            </a:r>
            <a:r>
              <a:rPr lang="fr-FR" sz="3600" dirty="0" err="1"/>
              <a:t>ontem</a:t>
            </a:r>
            <a:r>
              <a:rPr lang="fr-FR" sz="3600" dirty="0"/>
              <a:t> e </a:t>
            </a:r>
            <a:r>
              <a:rPr lang="fr-FR" sz="3600" dirty="0" err="1"/>
              <a:t>hoje</a:t>
            </a:r>
            <a:endParaRPr lang="fr-FR" sz="3600" dirty="0"/>
          </a:p>
          <a:p>
            <a:endParaRPr lang="fr-FR" sz="3600" dirty="0"/>
          </a:p>
        </p:txBody>
      </p:sp>
    </p:spTree>
    <p:extLst>
      <p:ext uri="{BB962C8B-B14F-4D97-AF65-F5344CB8AC3E}">
        <p14:creationId xmlns:p14="http://schemas.microsoft.com/office/powerpoint/2010/main" val="271581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206A2BFB-D615-B201-12AE-9A9BFA02526F}"/>
              </a:ext>
            </a:extLst>
          </p:cNvPr>
          <p:cNvSpPr>
            <a:spLocks noGrp="1"/>
          </p:cNvSpPr>
          <p:nvPr>
            <p:ph type="title"/>
          </p:nvPr>
        </p:nvSpPr>
        <p:spPr>
          <a:xfrm>
            <a:off x="838200" y="311219"/>
            <a:ext cx="5181600" cy="1325563"/>
          </a:xfrm>
        </p:spPr>
        <p:txBody>
          <a:bodyPr>
            <a:normAutofit/>
          </a:bodyPr>
          <a:lstStyle/>
          <a:p>
            <a:r>
              <a:rPr lang="fr-FR" sz="3600" dirty="0"/>
              <a:t>Sarajevo, </a:t>
            </a:r>
            <a:r>
              <a:rPr lang="fr-FR" sz="3600" dirty="0" err="1"/>
              <a:t>ju</a:t>
            </a:r>
            <a:r>
              <a:rPr lang="hr-BA" sz="3600" dirty="0"/>
              <a:t>čer i danas</a:t>
            </a:r>
            <a:endParaRPr lang="fr-FR" sz="3600" dirty="0"/>
          </a:p>
        </p:txBody>
      </p:sp>
      <p:sp>
        <p:nvSpPr>
          <p:cNvPr id="7" name="Espace réservé du contenu 6">
            <a:extLst>
              <a:ext uri="{FF2B5EF4-FFF2-40B4-BE49-F238E27FC236}">
                <a16:creationId xmlns:a16="http://schemas.microsoft.com/office/drawing/2014/main" id="{1FAABB61-97B3-B7CC-450D-2A8C3DECD78C}"/>
              </a:ext>
            </a:extLst>
          </p:cNvPr>
          <p:cNvSpPr>
            <a:spLocks noGrp="1"/>
          </p:cNvSpPr>
          <p:nvPr>
            <p:ph sz="half" idx="1"/>
          </p:nvPr>
        </p:nvSpPr>
        <p:spPr/>
        <p:txBody>
          <a:bodyPr>
            <a:noAutofit/>
          </a:bodyPr>
          <a:lstStyle/>
          <a:p>
            <a:pPr algn="just">
              <a:lnSpc>
                <a:spcPct val="115000"/>
              </a:lnSpc>
              <a:spcAft>
                <a:spcPts val="800"/>
              </a:spcAft>
            </a:pPr>
            <a:r>
              <a:rPr lang="bs-Latn-BA" sz="1600" dirty="0">
                <a:effectLst/>
                <a:latin typeface="Times New Roman" panose="02020603050405020304" pitchFamily="18" charset="0"/>
                <a:ea typeface="Calibri" panose="020F0502020204030204" pitchFamily="34" charset="0"/>
                <a:cs typeface="Times New Roman" panose="02020603050405020304" pitchFamily="18" charset="0"/>
              </a:rPr>
              <a:t>Sarajevo nije posustalo! </a:t>
            </a:r>
            <a:r>
              <a:rPr lang="bs-Latn-BA" sz="1600" dirty="0" err="1">
                <a:effectLst/>
                <a:latin typeface="Times New Roman" panose="02020603050405020304" pitchFamily="18" charset="0"/>
                <a:ea typeface="Calibri" panose="020F0502020204030204" pitchFamily="34" charset="0"/>
                <a:cs typeface="Times New Roman" panose="02020603050405020304" pitchFamily="18" charset="0"/>
              </a:rPr>
              <a:t>Odolilo</a:t>
            </a:r>
            <a:r>
              <a:rPr lang="bs-Latn-BA" sz="1600" dirty="0">
                <a:effectLst/>
                <a:latin typeface="Times New Roman" panose="02020603050405020304" pitchFamily="18" charset="0"/>
                <a:ea typeface="Calibri" panose="020F0502020204030204" pitchFamily="34" charset="0"/>
                <a:cs typeface="Times New Roman" panose="02020603050405020304" pitchFamily="18" charset="0"/>
              </a:rPr>
              <a:t> je, osnažen i još prkosniji, </a:t>
            </a:r>
            <a:r>
              <a:rPr lang="hr-HR" sz="1600" dirty="0">
                <a:effectLst/>
                <a:latin typeface="Times New Roman" panose="02020603050405020304" pitchFamily="18" charset="0"/>
                <a:ea typeface="Calibri" panose="020F0502020204030204" pitchFamily="34" charset="0"/>
                <a:cs typeface="Times New Roman" panose="02020603050405020304" pitchFamily="18" charset="0"/>
              </a:rPr>
              <a:t>ostajući grad koji voli ljude i kojeg ljudi vole. </a:t>
            </a: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L</a:t>
            </a:r>
            <a:r>
              <a:rPr lang="hr-HR" sz="1600" dirty="0" err="1">
                <a:effectLst/>
                <a:latin typeface="Times New Roman" panose="02020603050405020304" pitchFamily="18" charset="0"/>
                <a:ea typeface="Calibri" panose="020F0502020204030204" pitchFamily="34" charset="0"/>
                <a:cs typeface="Times New Roman" panose="02020603050405020304" pitchFamily="18" charset="0"/>
              </a:rPr>
              <a:t>ijep</a:t>
            </a:r>
            <a:r>
              <a:rPr lang="hr-HR" sz="1600" dirty="0">
                <a:effectLst/>
                <a:latin typeface="Times New Roman" panose="02020603050405020304" pitchFamily="18" charset="0"/>
                <a:ea typeface="Calibri" panose="020F0502020204030204" pitchFamily="34" charset="0"/>
                <a:cs typeface="Times New Roman" panose="02020603050405020304" pitchFamily="18" charset="0"/>
              </a:rPr>
              <a:t> i privlačan, sa fascinantnim graditeljskim skladom, sa duboko ukorijenjenom stoljetnom tradicijom tolerancije i </a:t>
            </a:r>
            <a:r>
              <a:rPr lang="hr-HR" sz="1600" dirty="0">
                <a:latin typeface="Times New Roman" panose="02020603050405020304" pitchFamily="18" charset="0"/>
                <a:ea typeface="Calibri" panose="020F0502020204030204" pitchFamily="34" charset="0"/>
                <a:cs typeface="Times New Roman" panose="02020603050405020304" pitchFamily="18" charset="0"/>
              </a:rPr>
              <a:t>zajedničkog života</a:t>
            </a:r>
            <a:r>
              <a:rPr lang="hr-HR" sz="1600" dirty="0">
                <a:effectLst/>
                <a:latin typeface="Times New Roman" panose="02020603050405020304" pitchFamily="18" charset="0"/>
                <a:ea typeface="Calibri" panose="020F0502020204030204" pitchFamily="34" charset="0"/>
                <a:cs typeface="Times New Roman" panose="02020603050405020304" pitchFamily="18" charset="0"/>
              </a:rPr>
              <a:t>, uvažavanja drugog i drugačijeg.</a:t>
            </a: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hr-HR" sz="1600" dirty="0">
                <a:effectLst/>
                <a:latin typeface="Times New Roman" panose="02020603050405020304" pitchFamily="18" charset="0"/>
                <a:ea typeface="Calibri" panose="020F0502020204030204" pitchFamily="34" charset="0"/>
                <a:cs typeface="Times New Roman" panose="02020603050405020304" pitchFamily="18" charset="0"/>
              </a:rPr>
              <a:t>To je stvorilo našu mirotvornu svijest, to je stvorilo naš interkulturni i </a:t>
            </a:r>
            <a:r>
              <a:rPr lang="hr-HR" sz="1600" dirty="0" err="1">
                <a:effectLst/>
                <a:latin typeface="Times New Roman" panose="02020603050405020304" pitchFamily="18" charset="0"/>
                <a:ea typeface="Calibri" panose="020F0502020204030204" pitchFamily="34" charset="0"/>
                <a:cs typeface="Times New Roman" panose="02020603050405020304" pitchFamily="18" charset="0"/>
              </a:rPr>
              <a:t>multietični</a:t>
            </a:r>
            <a:r>
              <a:rPr lang="hr-HR" sz="1600" dirty="0">
                <a:effectLst/>
                <a:latin typeface="Times New Roman" panose="02020603050405020304" pitchFamily="18" charset="0"/>
                <a:ea typeface="Calibri" panose="020F0502020204030204" pitchFamily="34" charset="0"/>
                <a:cs typeface="Times New Roman" panose="02020603050405020304" pitchFamily="18" charset="0"/>
              </a:rPr>
              <a:t> način života, </a:t>
            </a:r>
            <a:r>
              <a:rPr lang="hr-HR" sz="1600" dirty="0" err="1">
                <a:effectLst/>
                <a:latin typeface="Times New Roman" panose="02020603050405020304" pitchFamily="18" charset="0"/>
                <a:ea typeface="Calibri" panose="020F0502020204030204" pitchFamily="34" charset="0"/>
                <a:cs typeface="Times New Roman" panose="02020603050405020304" pitchFamily="18" charset="0"/>
              </a:rPr>
              <a:t>odbranilo</a:t>
            </a:r>
            <a:r>
              <a:rPr lang="hr-HR" sz="1600" dirty="0">
                <a:effectLst/>
                <a:latin typeface="Times New Roman" panose="02020603050405020304" pitchFamily="18" charset="0"/>
                <a:ea typeface="Calibri" panose="020F0502020204030204" pitchFamily="34" charset="0"/>
                <a:cs typeface="Times New Roman" panose="02020603050405020304" pitchFamily="18" charset="0"/>
              </a:rPr>
              <a:t> njegov antifašistički duh i sačuvalo njegovu prepoznatljivu otvorenost za sve kulture i sve religije.</a:t>
            </a:r>
            <a:r>
              <a:rPr lang="hr-HR"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bs-Latn-BA"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a:t>
            </a:r>
            <a:r>
              <a:rPr lang="bs-Latn-BA" sz="1600" dirty="0">
                <a:effectLst/>
                <a:latin typeface="Times New Roman" panose="02020603050405020304" pitchFamily="18" charset="0"/>
                <a:ea typeface="Calibri" panose="020F0502020204030204" pitchFamily="34" charset="0"/>
                <a:cs typeface="Times New Roman" panose="02020603050405020304" pitchFamily="18" charset="0"/>
              </a:rPr>
              <a:t> hijerarhiji životnih vrijednosti na prvo mjesto stavljamo mir! </a:t>
            </a:r>
            <a:r>
              <a:rPr lang="hr-HR" sz="1600" dirty="0">
                <a:effectLst/>
                <a:latin typeface="Times New Roman" panose="02020603050405020304" pitchFamily="18" charset="0"/>
                <a:ea typeface="Calibri" panose="020F0502020204030204" pitchFamily="34" charset="0"/>
                <a:cs typeface="Times New Roman" panose="02020603050405020304" pitchFamily="18" charset="0"/>
              </a:rPr>
              <a:t>Burna prošlost ovog grada neka nam svima bude opomena, ali i motiv da se uključimo u mirovne aktivnosti, kako bi promovirali kulturu mira, prije svega, dostojanstvo i svetost života svakoga čovjeka.</a:t>
            </a: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Espace réservé du contenu 7">
            <a:extLst>
              <a:ext uri="{FF2B5EF4-FFF2-40B4-BE49-F238E27FC236}">
                <a16:creationId xmlns:a16="http://schemas.microsoft.com/office/drawing/2014/main" id="{AE03214B-270B-92CC-44DD-EF33E5041CFE}"/>
              </a:ext>
            </a:extLst>
          </p:cNvPr>
          <p:cNvSpPr>
            <a:spLocks noGrp="1"/>
          </p:cNvSpPr>
          <p:nvPr>
            <p:ph sz="half" idx="2"/>
          </p:nvPr>
        </p:nvSpPr>
        <p:spPr/>
        <p:txBody>
          <a:bodyPr>
            <a:normAutofit fontScale="40000" lnSpcReduction="20000"/>
          </a:bodyPr>
          <a:lstStyle/>
          <a:p>
            <a:pPr>
              <a:lnSpc>
                <a:spcPct val="120000"/>
              </a:lnSpc>
            </a:pPr>
            <a:r>
              <a:rPr lang="pt-BR" sz="3700" dirty="0">
                <a:latin typeface="Times New Roman" panose="02020603050405020304" pitchFamily="18" charset="0"/>
                <a:ea typeface="Calibri" panose="020F0502020204030204" pitchFamily="34" charset="0"/>
                <a:cs typeface="Times New Roman" panose="02020603050405020304" pitchFamily="18" charset="0"/>
              </a:rPr>
              <a:t>A cidade de Sarajevo não se rendeu e resistiu! A cidade de Sarajevo tornou-se ainda mais forte e apresenta mais desafios. Ela permaneceu a cidade que ama as pessoas e a cidade que as pessoas amam. É uma bela cidade atraente, conhecida por sua harmonia arquitetônica fascinante, por sua tradição secular de tolerância e convivência, por seu respeito pelo outro e pelo diferente. </a:t>
            </a:r>
          </a:p>
          <a:p>
            <a:pPr>
              <a:lnSpc>
                <a:spcPct val="120000"/>
              </a:lnSpc>
            </a:pPr>
            <a:r>
              <a:rPr lang="pt-BR" sz="3700" dirty="0">
                <a:latin typeface="Times New Roman" panose="02020603050405020304" pitchFamily="18" charset="0"/>
                <a:ea typeface="Calibri" panose="020F0502020204030204" pitchFamily="34" charset="0"/>
                <a:cs typeface="Times New Roman" panose="02020603050405020304" pitchFamily="18" charset="0"/>
              </a:rPr>
              <a:t>Isso facilitou nossa consciência de construtores da paz, nosso modo de vida intercultural e multiétnico, protegeu o espírito antifascista da cidade e preservou sua abertura a todas as culturas e religiões. </a:t>
            </a:r>
          </a:p>
          <a:p>
            <a:pPr>
              <a:lnSpc>
                <a:spcPct val="120000"/>
              </a:lnSpc>
            </a:pPr>
            <a:r>
              <a:rPr lang="pt-BR" sz="3700" dirty="0">
                <a:latin typeface="Times New Roman" panose="02020603050405020304" pitchFamily="18" charset="0"/>
                <a:ea typeface="Calibri" panose="020F0502020204030204" pitchFamily="34" charset="0"/>
                <a:cs typeface="Times New Roman" panose="02020603050405020304" pitchFamily="18" charset="0"/>
              </a:rPr>
              <a:t>Na hierarquia dos valores que nos interessam, a paz ocupa o primeiro lugar! O passado turbulento desta cidade deve interpelar-nos a todos, mas também motivar-nos antes de tudo a participar em actividades pela paz, a promover a cultura da paz, a dignidade e o carácter sagrado da vida de cada homem.</a:t>
            </a:r>
          </a:p>
          <a:p>
            <a:endParaRPr lang="fr-FR" dirty="0"/>
          </a:p>
        </p:txBody>
      </p:sp>
      <p:sp>
        <p:nvSpPr>
          <p:cNvPr id="9" name="Titre 5">
            <a:extLst>
              <a:ext uri="{FF2B5EF4-FFF2-40B4-BE49-F238E27FC236}">
                <a16:creationId xmlns:a16="http://schemas.microsoft.com/office/drawing/2014/main" id="{77278EC4-ED58-0519-6A3E-305B33B376FE}"/>
              </a:ext>
            </a:extLst>
          </p:cNvPr>
          <p:cNvSpPr txBox="1">
            <a:spLocks/>
          </p:cNvSpPr>
          <p:nvPr/>
        </p:nvSpPr>
        <p:spPr>
          <a:xfrm>
            <a:off x="6172200" y="311219"/>
            <a:ext cx="5181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70C0"/>
                </a:solidFill>
                <a:latin typeface="+mj-lt"/>
                <a:ea typeface="+mj-ea"/>
                <a:cs typeface="+mj-cs"/>
              </a:defRPr>
            </a:lvl1pPr>
          </a:lstStyle>
          <a:p>
            <a:r>
              <a:rPr lang="fr-FR" sz="3600" dirty="0"/>
              <a:t>Sarajevo, </a:t>
            </a:r>
            <a:r>
              <a:rPr lang="fr-FR" sz="3600" dirty="0" err="1"/>
              <a:t>ontem</a:t>
            </a:r>
            <a:r>
              <a:rPr lang="fr-FR" sz="3600" dirty="0"/>
              <a:t> e </a:t>
            </a:r>
            <a:r>
              <a:rPr lang="fr-FR" sz="3600" dirty="0" err="1"/>
              <a:t>hoje</a:t>
            </a:r>
            <a:endParaRPr lang="fr-FR" sz="3600" dirty="0"/>
          </a:p>
        </p:txBody>
      </p:sp>
    </p:spTree>
    <p:extLst>
      <p:ext uri="{BB962C8B-B14F-4D97-AF65-F5344CB8AC3E}">
        <p14:creationId xmlns:p14="http://schemas.microsoft.com/office/powerpoint/2010/main" val="233014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206A2BFB-D615-B201-12AE-9A9BFA02526F}"/>
              </a:ext>
            </a:extLst>
          </p:cNvPr>
          <p:cNvSpPr>
            <a:spLocks noGrp="1"/>
          </p:cNvSpPr>
          <p:nvPr>
            <p:ph type="title"/>
          </p:nvPr>
        </p:nvSpPr>
        <p:spPr>
          <a:xfrm>
            <a:off x="838200" y="311219"/>
            <a:ext cx="5181600" cy="1325563"/>
          </a:xfrm>
        </p:spPr>
        <p:txBody>
          <a:bodyPr>
            <a:normAutofit/>
          </a:bodyPr>
          <a:lstStyle/>
          <a:p>
            <a:r>
              <a:rPr lang="fr-FR" sz="3600" dirty="0"/>
              <a:t>Sarajevo, </a:t>
            </a:r>
            <a:r>
              <a:rPr lang="fr-FR" sz="3600" dirty="0" err="1"/>
              <a:t>ju</a:t>
            </a:r>
            <a:r>
              <a:rPr lang="hr-BA" sz="3600" dirty="0"/>
              <a:t>čer i danas</a:t>
            </a:r>
            <a:endParaRPr lang="fr-FR" sz="3600" dirty="0"/>
          </a:p>
        </p:txBody>
      </p:sp>
      <p:sp>
        <p:nvSpPr>
          <p:cNvPr id="7" name="Espace réservé du contenu 6">
            <a:extLst>
              <a:ext uri="{FF2B5EF4-FFF2-40B4-BE49-F238E27FC236}">
                <a16:creationId xmlns:a16="http://schemas.microsoft.com/office/drawing/2014/main" id="{1FAABB61-97B3-B7CC-450D-2A8C3DECD78C}"/>
              </a:ext>
            </a:extLst>
          </p:cNvPr>
          <p:cNvSpPr>
            <a:spLocks noGrp="1"/>
          </p:cNvSpPr>
          <p:nvPr>
            <p:ph sz="half" idx="1"/>
          </p:nvPr>
        </p:nvSpPr>
        <p:spPr/>
        <p:txBody>
          <a:bodyPr>
            <a:normAutofit fontScale="47500" lnSpcReduction="20000"/>
          </a:bodyPr>
          <a:lstStyle/>
          <a:p>
            <a:pPr algn="just">
              <a:lnSpc>
                <a:spcPct val="115000"/>
              </a:lnSpc>
              <a:spcAft>
                <a:spcPts val="800"/>
              </a:spcAft>
            </a:pPr>
            <a:r>
              <a:rPr lang="bs-Latn-BA" sz="4000" dirty="0">
                <a:effectLst/>
                <a:latin typeface="Times New Roman" panose="02020603050405020304" pitchFamily="18" charset="0"/>
                <a:ea typeface="Calibri" panose="020F0502020204030204" pitchFamily="34" charset="0"/>
                <a:cs typeface="Times New Roman" panose="02020603050405020304" pitchFamily="18" charset="0"/>
              </a:rPr>
              <a:t>Sarajevo je danas izuzetno dinamičan i aktivan grad koji svoje potencijale nastoji na najbolji mogući način iskoristiti, na dobrobit svojih građana, koji su naš najjači resurs. </a:t>
            </a:r>
          </a:p>
          <a:p>
            <a:pPr algn="just">
              <a:lnSpc>
                <a:spcPct val="115000"/>
              </a:lnSpc>
              <a:spcAft>
                <a:spcPts val="800"/>
              </a:spcAft>
            </a:pPr>
            <a:r>
              <a:rPr lang="bs-Latn-BA" sz="4000" dirty="0">
                <a:effectLst/>
                <a:latin typeface="Times New Roman" panose="02020603050405020304" pitchFamily="18" charset="0"/>
                <a:ea typeface="Calibri" panose="020F0502020204030204" pitchFamily="34" charset="0"/>
                <a:cs typeface="Times New Roman" panose="02020603050405020304" pitchFamily="18" charset="0"/>
              </a:rPr>
              <a:t>Svoj potencijal vidimo i u mladim ljudima, koje trebamo ohrabriti i odgajati sa novom pozitivnom sviješću, univerzalnim vrijednostima i novim otvorenim perspektivama.</a:t>
            </a:r>
          </a:p>
          <a:p>
            <a:pPr algn="just">
              <a:lnSpc>
                <a:spcPct val="115000"/>
              </a:lnSpc>
              <a:spcAft>
                <a:spcPts val="800"/>
              </a:spcAft>
            </a:pPr>
            <a:r>
              <a:rPr lang="bs-Latn-BA" sz="4000" dirty="0">
                <a:effectLst/>
                <a:latin typeface="Times New Roman" panose="02020603050405020304" pitchFamily="18" charset="0"/>
                <a:ea typeface="Calibri" panose="020F0502020204030204" pitchFamily="34" charset="0"/>
                <a:cs typeface="Times New Roman" panose="02020603050405020304" pitchFamily="18" charset="0"/>
              </a:rPr>
              <a:t>Sarajevo je i grad okrenut budućnosti. Želimo da budućnost Evrope gradimo zajedno s vama, ali i da damo svoj doprinos postizanju mira u svijetu. </a:t>
            </a:r>
          </a:p>
          <a:p>
            <a:pPr algn="just">
              <a:lnSpc>
                <a:spcPct val="115000"/>
              </a:lnSpc>
              <a:spcAft>
                <a:spcPts val="800"/>
              </a:spcAft>
            </a:pPr>
            <a:endParaRPr lang="bs-Latn-BA"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Espace réservé du contenu 7">
            <a:extLst>
              <a:ext uri="{FF2B5EF4-FFF2-40B4-BE49-F238E27FC236}">
                <a16:creationId xmlns:a16="http://schemas.microsoft.com/office/drawing/2014/main" id="{AE03214B-270B-92CC-44DD-EF33E5041CFE}"/>
              </a:ext>
            </a:extLst>
          </p:cNvPr>
          <p:cNvSpPr>
            <a:spLocks noGrp="1"/>
          </p:cNvSpPr>
          <p:nvPr>
            <p:ph sz="half" idx="2"/>
          </p:nvPr>
        </p:nvSpPr>
        <p:spPr/>
        <p:txBody>
          <a:bodyPr>
            <a:normAutofit fontScale="47500" lnSpcReduction="20000"/>
          </a:bodyPr>
          <a:lstStyle/>
          <a:p>
            <a:pPr algn="just">
              <a:lnSpc>
                <a:spcPct val="115000"/>
              </a:lnSpc>
            </a:pPr>
            <a:r>
              <a:rPr lang="pt-BR" sz="3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Hoje, a cidade de Sarajevo é uma cidade muito activa e dinâmica que procura utilizar os seus recursos da melhor maneira possível, para o bem-estar dos seus cidadãos -  mais forte de todos os nossos recursos. </a:t>
            </a:r>
          </a:p>
          <a:p>
            <a:pPr algn="just">
              <a:lnSpc>
                <a:spcPct val="115000"/>
              </a:lnSpc>
            </a:pPr>
            <a:r>
              <a:rPr lang="pt-BR" sz="3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Os nossos jovens são dotados de potencial e devemos encorajá-los e educá-los num novo espírito positivo, incutir-lhes valores universais e novas perspectivas abertas. </a:t>
            </a:r>
          </a:p>
          <a:p>
            <a:pPr algn="just">
              <a:lnSpc>
                <a:spcPct val="115000"/>
              </a:lnSpc>
            </a:pPr>
            <a:r>
              <a:rPr lang="pt-BR" sz="3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Sarajevo é também uma cidade virada para o futuro. Queremos construir o futuro da Europa em conjunto convosco, mas também queremos contribuir para a manutenção da paz no mundo. </a:t>
            </a:r>
          </a:p>
          <a:p>
            <a:endParaRPr lang="fr-FR" dirty="0"/>
          </a:p>
        </p:txBody>
      </p:sp>
      <p:sp>
        <p:nvSpPr>
          <p:cNvPr id="9" name="Titre 5">
            <a:extLst>
              <a:ext uri="{FF2B5EF4-FFF2-40B4-BE49-F238E27FC236}">
                <a16:creationId xmlns:a16="http://schemas.microsoft.com/office/drawing/2014/main" id="{77278EC4-ED58-0519-6A3E-305B33B376FE}"/>
              </a:ext>
            </a:extLst>
          </p:cNvPr>
          <p:cNvSpPr txBox="1">
            <a:spLocks/>
          </p:cNvSpPr>
          <p:nvPr/>
        </p:nvSpPr>
        <p:spPr>
          <a:xfrm>
            <a:off x="6172200" y="311219"/>
            <a:ext cx="5181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70C0"/>
                </a:solidFill>
                <a:latin typeface="+mj-lt"/>
                <a:ea typeface="+mj-ea"/>
                <a:cs typeface="+mj-cs"/>
              </a:defRPr>
            </a:lvl1pPr>
          </a:lstStyle>
          <a:p>
            <a:r>
              <a:rPr lang="fr-FR" sz="3600" dirty="0"/>
              <a:t>Sarajevo, </a:t>
            </a:r>
            <a:r>
              <a:rPr lang="fr-FR" sz="3600" dirty="0" err="1"/>
              <a:t>ontem</a:t>
            </a:r>
            <a:r>
              <a:rPr lang="fr-FR" sz="3600" dirty="0"/>
              <a:t> e </a:t>
            </a:r>
            <a:r>
              <a:rPr lang="fr-FR" sz="3600" dirty="0" err="1"/>
              <a:t>hoje</a:t>
            </a:r>
            <a:endParaRPr lang="fr-FR" sz="3600" dirty="0"/>
          </a:p>
        </p:txBody>
      </p:sp>
    </p:spTree>
    <p:extLst>
      <p:ext uri="{BB962C8B-B14F-4D97-AF65-F5344CB8AC3E}">
        <p14:creationId xmlns:p14="http://schemas.microsoft.com/office/powerpoint/2010/main" val="150448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206A2BFB-D615-B201-12AE-9A9BFA02526F}"/>
              </a:ext>
            </a:extLst>
          </p:cNvPr>
          <p:cNvSpPr>
            <a:spLocks noGrp="1"/>
          </p:cNvSpPr>
          <p:nvPr>
            <p:ph type="title"/>
          </p:nvPr>
        </p:nvSpPr>
        <p:spPr>
          <a:xfrm>
            <a:off x="838200" y="311219"/>
            <a:ext cx="5181600" cy="1325563"/>
          </a:xfrm>
        </p:spPr>
        <p:txBody>
          <a:bodyPr>
            <a:noAutofit/>
          </a:bodyPr>
          <a:lstStyle/>
          <a:p>
            <a:r>
              <a:rPr lang="hr-BA" sz="2800" dirty="0"/>
              <a:t>Koje su glavne </a:t>
            </a:r>
            <a:r>
              <a:rPr lang="en-US" sz="2800" dirty="0" err="1"/>
              <a:t>aktualne</a:t>
            </a:r>
            <a:r>
              <a:rPr lang="en-US" sz="2800" dirty="0"/>
              <a:t> </a:t>
            </a:r>
            <a:r>
              <a:rPr lang="hr-BA" sz="2800" dirty="0"/>
              <a:t>poteškoće u odnosu na </a:t>
            </a:r>
            <a:r>
              <a:rPr lang="en-US" sz="2800" dirty="0"/>
              <a:t>”S</a:t>
            </a:r>
            <a:r>
              <a:rPr lang="hr-BA" sz="2800" dirty="0"/>
              <a:t>uživot u miru</a:t>
            </a:r>
            <a:r>
              <a:rPr lang="en-US" sz="2800" dirty="0"/>
              <a:t>”</a:t>
            </a:r>
            <a:r>
              <a:rPr lang="fr-FR" sz="2800" dirty="0"/>
              <a:t>?</a:t>
            </a:r>
          </a:p>
        </p:txBody>
      </p:sp>
      <p:sp>
        <p:nvSpPr>
          <p:cNvPr id="7" name="Espace réservé du contenu 6">
            <a:extLst>
              <a:ext uri="{FF2B5EF4-FFF2-40B4-BE49-F238E27FC236}">
                <a16:creationId xmlns:a16="http://schemas.microsoft.com/office/drawing/2014/main" id="{1FAABB61-97B3-B7CC-450D-2A8C3DECD78C}"/>
              </a:ext>
            </a:extLst>
          </p:cNvPr>
          <p:cNvSpPr>
            <a:spLocks noGrp="1"/>
          </p:cNvSpPr>
          <p:nvPr>
            <p:ph sz="half" idx="1"/>
          </p:nvPr>
        </p:nvSpPr>
        <p:spPr/>
        <p:txBody>
          <a:bodyPr>
            <a:normAutofit fontScale="47500" lnSpcReduction="20000"/>
          </a:bodyPr>
          <a:lstStyle/>
          <a:p>
            <a:pPr algn="just">
              <a:lnSpc>
                <a:spcPct val="120000"/>
              </a:lnSpc>
            </a:pPr>
            <a:r>
              <a:rPr lang="fr-FR" sz="4000" dirty="0" err="1">
                <a:latin typeface="Times New Roman" panose="02020603050405020304" pitchFamily="18" charset="0"/>
                <a:cs typeface="Times New Roman" panose="02020603050405020304" pitchFamily="18" charset="0"/>
              </a:rPr>
              <a:t>Kada</a:t>
            </a:r>
            <a:r>
              <a:rPr lang="fr-FR" sz="4000" dirty="0">
                <a:latin typeface="Times New Roman" panose="02020603050405020304" pitchFamily="18" charset="0"/>
                <a:cs typeface="Times New Roman" panose="02020603050405020304" pitchFamily="18" charset="0"/>
              </a:rPr>
              <a:t> </a:t>
            </a:r>
            <a:r>
              <a:rPr lang="fr-FR" sz="4000" dirty="0" err="1">
                <a:latin typeface="Times New Roman" panose="02020603050405020304" pitchFamily="18" charset="0"/>
                <a:cs typeface="Times New Roman" panose="02020603050405020304" pitchFamily="18" charset="0"/>
              </a:rPr>
              <a:t>govorimo</a:t>
            </a:r>
            <a:r>
              <a:rPr lang="fr-FR" sz="4000" dirty="0">
                <a:latin typeface="Times New Roman" panose="02020603050405020304" pitchFamily="18" charset="0"/>
                <a:cs typeface="Times New Roman" panose="02020603050405020304" pitchFamily="18" charset="0"/>
              </a:rPr>
              <a:t> o </a:t>
            </a:r>
            <a:r>
              <a:rPr lang="fr-FR" sz="4000" dirty="0" err="1">
                <a:latin typeface="Times New Roman" panose="02020603050405020304" pitchFamily="18" charset="0"/>
                <a:cs typeface="Times New Roman" panose="02020603050405020304" pitchFamily="18" charset="0"/>
              </a:rPr>
              <a:t>glavnim</a:t>
            </a:r>
            <a:r>
              <a:rPr lang="fr-FR" sz="4000" dirty="0">
                <a:latin typeface="Times New Roman" panose="02020603050405020304" pitchFamily="18" charset="0"/>
                <a:cs typeface="Times New Roman" panose="02020603050405020304" pitchFamily="18" charset="0"/>
              </a:rPr>
              <a:t> </a:t>
            </a:r>
            <a:r>
              <a:rPr lang="fr-FR" sz="4000" dirty="0" err="1">
                <a:latin typeface="Times New Roman" panose="02020603050405020304" pitchFamily="18" charset="0"/>
                <a:cs typeface="Times New Roman" panose="02020603050405020304" pitchFamily="18" charset="0"/>
              </a:rPr>
              <a:t>aktuelnim</a:t>
            </a:r>
            <a:r>
              <a:rPr lang="fr-FR" sz="4000" dirty="0">
                <a:latin typeface="Times New Roman" panose="02020603050405020304" pitchFamily="18" charset="0"/>
                <a:cs typeface="Times New Roman" panose="02020603050405020304" pitchFamily="18" charset="0"/>
              </a:rPr>
              <a:t> </a:t>
            </a:r>
            <a:r>
              <a:rPr lang="fr-FR" sz="4000" dirty="0" err="1">
                <a:latin typeface="Times New Roman" panose="02020603050405020304" pitchFamily="18" charset="0"/>
                <a:cs typeface="Times New Roman" panose="02020603050405020304" pitchFamily="18" charset="0"/>
              </a:rPr>
              <a:t>poteškoćama</a:t>
            </a:r>
            <a:r>
              <a:rPr lang="fr-FR" sz="4000" dirty="0">
                <a:latin typeface="Times New Roman" panose="02020603050405020304" pitchFamily="18" charset="0"/>
                <a:cs typeface="Times New Roman" panose="02020603050405020304" pitchFamily="18" charset="0"/>
              </a:rPr>
              <a:t> u </a:t>
            </a:r>
            <a:r>
              <a:rPr lang="fr-FR" sz="4000" dirty="0" err="1">
                <a:latin typeface="Times New Roman" panose="02020603050405020304" pitchFamily="18" charset="0"/>
                <a:cs typeface="Times New Roman" panose="02020603050405020304" pitchFamily="18" charset="0"/>
              </a:rPr>
              <a:t>odnosu</a:t>
            </a:r>
            <a:r>
              <a:rPr lang="fr-FR" sz="4000" dirty="0">
                <a:latin typeface="Times New Roman" panose="02020603050405020304" pitchFamily="18" charset="0"/>
                <a:cs typeface="Times New Roman" panose="02020603050405020304" pitchFamily="18" charset="0"/>
              </a:rPr>
              <a:t> na « </a:t>
            </a:r>
            <a:r>
              <a:rPr lang="fr-FR" sz="4000" dirty="0" err="1">
                <a:latin typeface="Times New Roman" panose="02020603050405020304" pitchFamily="18" charset="0"/>
                <a:cs typeface="Times New Roman" panose="02020603050405020304" pitchFamily="18" charset="0"/>
              </a:rPr>
              <a:t>Suživot</a:t>
            </a:r>
            <a:r>
              <a:rPr lang="fr-FR" sz="4000" dirty="0">
                <a:latin typeface="Times New Roman" panose="02020603050405020304" pitchFamily="18" charset="0"/>
                <a:cs typeface="Times New Roman" panose="02020603050405020304" pitchFamily="18" charset="0"/>
              </a:rPr>
              <a:t> u </a:t>
            </a:r>
            <a:r>
              <a:rPr lang="fr-FR" sz="4000" dirty="0" err="1">
                <a:latin typeface="Times New Roman" panose="02020603050405020304" pitchFamily="18" charset="0"/>
                <a:cs typeface="Times New Roman" panose="02020603050405020304" pitchFamily="18" charset="0"/>
              </a:rPr>
              <a:t>miru</a:t>
            </a:r>
            <a:r>
              <a:rPr lang="fr-FR" sz="4000" dirty="0">
                <a:latin typeface="Times New Roman" panose="02020603050405020304" pitchFamily="18" charset="0"/>
                <a:cs typeface="Times New Roman" panose="02020603050405020304" pitchFamily="18" charset="0"/>
              </a:rPr>
              <a:t> », </a:t>
            </a:r>
            <a:r>
              <a:rPr lang="fr-FR" sz="4000" dirty="0" err="1">
                <a:latin typeface="Times New Roman" panose="02020603050405020304" pitchFamily="18" charset="0"/>
                <a:cs typeface="Times New Roman" panose="02020603050405020304" pitchFamily="18" charset="0"/>
              </a:rPr>
              <a:t>ono</a:t>
            </a:r>
            <a:r>
              <a:rPr lang="fr-FR" sz="4000" dirty="0">
                <a:latin typeface="Times New Roman" panose="02020603050405020304" pitchFamily="18" charset="0"/>
                <a:cs typeface="Times New Roman" panose="02020603050405020304" pitchFamily="18" charset="0"/>
              </a:rPr>
              <a:t> </a:t>
            </a:r>
            <a:r>
              <a:rPr lang="fr-FR" sz="4000" dirty="0" err="1">
                <a:latin typeface="Times New Roman" panose="02020603050405020304" pitchFamily="18" charset="0"/>
                <a:cs typeface="Times New Roman" panose="02020603050405020304" pitchFamily="18" charset="0"/>
              </a:rPr>
              <a:t>što</a:t>
            </a:r>
            <a:r>
              <a:rPr lang="fr-FR" sz="4000" dirty="0">
                <a:latin typeface="Times New Roman" panose="02020603050405020304" pitchFamily="18" charset="0"/>
                <a:cs typeface="Times New Roman" panose="02020603050405020304" pitchFamily="18" charset="0"/>
              </a:rPr>
              <a:t> </a:t>
            </a:r>
            <a:r>
              <a:rPr lang="fr-FR" sz="4000" dirty="0" err="1">
                <a:latin typeface="Times New Roman" panose="02020603050405020304" pitchFamily="18" charset="0"/>
                <a:cs typeface="Times New Roman" panose="02020603050405020304" pitchFamily="18" charset="0"/>
              </a:rPr>
              <a:t>bih</a:t>
            </a:r>
            <a:r>
              <a:rPr lang="fr-FR" sz="4000" dirty="0">
                <a:latin typeface="Times New Roman" panose="02020603050405020304" pitchFamily="18" charset="0"/>
                <a:cs typeface="Times New Roman" panose="02020603050405020304" pitchFamily="18" charset="0"/>
              </a:rPr>
              <a:t> </a:t>
            </a:r>
            <a:r>
              <a:rPr lang="fr-FR" sz="4000" dirty="0" err="1">
                <a:latin typeface="Times New Roman" panose="02020603050405020304" pitchFamily="18" charset="0"/>
                <a:cs typeface="Times New Roman" panose="02020603050405020304" pitchFamily="18" charset="0"/>
              </a:rPr>
              <a:t>istakla</a:t>
            </a:r>
            <a:r>
              <a:rPr lang="fr-FR" sz="4000" dirty="0">
                <a:latin typeface="Times New Roman" panose="02020603050405020304" pitchFamily="18" charset="0"/>
                <a:cs typeface="Times New Roman" panose="02020603050405020304" pitchFamily="18" charset="0"/>
              </a:rPr>
              <a:t> je </a:t>
            </a:r>
            <a:r>
              <a:rPr lang="fr-FR" sz="4000" dirty="0" err="1">
                <a:latin typeface="Times New Roman" panose="02020603050405020304" pitchFamily="18" charset="0"/>
                <a:cs typeface="Times New Roman" panose="02020603050405020304" pitchFamily="18" charset="0"/>
              </a:rPr>
              <a:t>politička</a:t>
            </a:r>
            <a:r>
              <a:rPr lang="fr-FR" sz="4000" dirty="0">
                <a:latin typeface="Times New Roman" panose="02020603050405020304" pitchFamily="18" charset="0"/>
                <a:cs typeface="Times New Roman" panose="02020603050405020304" pitchFamily="18" charset="0"/>
              </a:rPr>
              <a:t> i </a:t>
            </a:r>
            <a:r>
              <a:rPr lang="fr-FR" sz="4000" dirty="0" err="1">
                <a:latin typeface="Times New Roman" panose="02020603050405020304" pitchFamily="18" charset="0"/>
                <a:cs typeface="Times New Roman" panose="02020603050405020304" pitchFamily="18" charset="0"/>
              </a:rPr>
              <a:t>ekonomska</a:t>
            </a:r>
            <a:r>
              <a:rPr lang="fr-FR" sz="4000" dirty="0">
                <a:latin typeface="Times New Roman" panose="02020603050405020304" pitchFamily="18" charset="0"/>
                <a:cs typeface="Times New Roman" panose="02020603050405020304" pitchFamily="18" charset="0"/>
              </a:rPr>
              <a:t> </a:t>
            </a:r>
            <a:r>
              <a:rPr lang="fr-FR" sz="4000" dirty="0" err="1">
                <a:latin typeface="Times New Roman" panose="02020603050405020304" pitchFamily="18" charset="0"/>
                <a:cs typeface="Times New Roman" panose="02020603050405020304" pitchFamily="18" charset="0"/>
              </a:rPr>
              <a:t>situacija</a:t>
            </a:r>
            <a:r>
              <a:rPr lang="fr-FR" sz="4000" dirty="0">
                <a:latin typeface="Times New Roman" panose="02020603050405020304" pitchFamily="18" charset="0"/>
                <a:cs typeface="Times New Roman" panose="02020603050405020304" pitchFamily="18" charset="0"/>
              </a:rPr>
              <a:t>, te </a:t>
            </a:r>
            <a:r>
              <a:rPr lang="bs-Latn-BA" sz="4000" dirty="0">
                <a:latin typeface="Times New Roman" panose="02020603050405020304" pitchFamily="18" charset="0"/>
                <a:ea typeface="Calibri" panose="020F0502020204030204" pitchFamily="34" charset="0"/>
                <a:cs typeface="Times New Roman" panose="02020603050405020304" pitchFamily="18" charset="0"/>
              </a:rPr>
              <a:t>unutrašnji i vanjski pritisci i izazovi</a:t>
            </a:r>
            <a:r>
              <a:rPr lang="en-GB" sz="4000" dirty="0">
                <a:latin typeface="Times New Roman" panose="02020603050405020304" pitchFamily="18" charset="0"/>
                <a:ea typeface="Calibri" panose="020F0502020204030204" pitchFamily="34" charset="0"/>
                <a:cs typeface="Times New Roman" panose="02020603050405020304" pitchFamily="18" charset="0"/>
              </a:rPr>
              <a:t> </a:t>
            </a:r>
            <a:r>
              <a:rPr lang="en-GB" sz="4000" dirty="0" err="1">
                <a:latin typeface="Times New Roman" panose="02020603050405020304" pitchFamily="18" charset="0"/>
                <a:ea typeface="Calibri" panose="020F0502020204030204" pitchFamily="34" charset="0"/>
                <a:cs typeface="Times New Roman" panose="02020603050405020304" pitchFamily="18" charset="0"/>
              </a:rPr>
              <a:t>sa</a:t>
            </a:r>
            <a:r>
              <a:rPr lang="en-GB" sz="4000" dirty="0">
                <a:latin typeface="Times New Roman" panose="02020603050405020304" pitchFamily="18" charset="0"/>
                <a:ea typeface="Calibri" panose="020F0502020204030204" pitchFamily="34" charset="0"/>
                <a:cs typeface="Times New Roman" panose="02020603050405020304" pitchFamily="18" charset="0"/>
              </a:rPr>
              <a:t> </a:t>
            </a:r>
            <a:r>
              <a:rPr lang="en-GB" sz="4000" dirty="0" err="1">
                <a:latin typeface="Times New Roman" panose="02020603050405020304" pitchFamily="18" charset="0"/>
                <a:ea typeface="Calibri" panose="020F0502020204030204" pitchFamily="34" charset="0"/>
                <a:cs typeface="Times New Roman" panose="02020603050405020304" pitchFamily="18" charset="0"/>
              </a:rPr>
              <a:t>kojima</a:t>
            </a:r>
            <a:r>
              <a:rPr lang="en-GB" sz="4000" dirty="0">
                <a:latin typeface="Times New Roman" panose="02020603050405020304" pitchFamily="18" charset="0"/>
                <a:ea typeface="Calibri" panose="020F0502020204030204" pitchFamily="34" charset="0"/>
                <a:cs typeface="Times New Roman" panose="02020603050405020304" pitchFamily="18" charset="0"/>
              </a:rPr>
              <a:t> se </a:t>
            </a:r>
            <a:r>
              <a:rPr lang="en-GB" sz="4000" dirty="0" err="1">
                <a:latin typeface="Times New Roman" panose="02020603050405020304" pitchFamily="18" charset="0"/>
                <a:ea typeface="Calibri" panose="020F0502020204030204" pitchFamily="34" charset="0"/>
                <a:cs typeface="Times New Roman" panose="02020603050405020304" pitchFamily="18" charset="0"/>
              </a:rPr>
              <a:t>svakodnevno</a:t>
            </a:r>
            <a:r>
              <a:rPr lang="en-GB" sz="4000" dirty="0">
                <a:latin typeface="Times New Roman" panose="02020603050405020304" pitchFamily="18" charset="0"/>
                <a:ea typeface="Calibri" panose="020F0502020204030204" pitchFamily="34" charset="0"/>
                <a:cs typeface="Times New Roman" panose="02020603050405020304" pitchFamily="18" charset="0"/>
              </a:rPr>
              <a:t> </a:t>
            </a:r>
            <a:r>
              <a:rPr lang="fr-FR" sz="4000" dirty="0" err="1">
                <a:latin typeface="Times New Roman" panose="02020603050405020304" pitchFamily="18" charset="0"/>
                <a:cs typeface="Times New Roman" panose="02020603050405020304" pitchFamily="18" charset="0"/>
              </a:rPr>
              <a:t>suočava</a:t>
            </a:r>
            <a:r>
              <a:rPr lang="fr-FR" sz="4000" dirty="0">
                <a:latin typeface="Times New Roman" panose="02020603050405020304" pitchFamily="18" charset="0"/>
                <a:cs typeface="Times New Roman" panose="02020603050405020304" pitchFamily="18" charset="0"/>
              </a:rPr>
              <a:t> ne </a:t>
            </a:r>
            <a:r>
              <a:rPr lang="fr-FR" sz="4000" dirty="0" err="1">
                <a:latin typeface="Times New Roman" panose="02020603050405020304" pitchFamily="18" charset="0"/>
                <a:cs typeface="Times New Roman" panose="02020603050405020304" pitchFamily="18" charset="0"/>
              </a:rPr>
              <a:t>samo</a:t>
            </a:r>
            <a:r>
              <a:rPr lang="fr-FR" sz="4000" dirty="0">
                <a:latin typeface="Times New Roman" panose="02020603050405020304" pitchFamily="18" charset="0"/>
                <a:cs typeface="Times New Roman" panose="02020603050405020304" pitchFamily="18" charset="0"/>
              </a:rPr>
              <a:t> </a:t>
            </a:r>
            <a:r>
              <a:rPr lang="fr-FR" sz="4000" dirty="0" err="1">
                <a:latin typeface="Times New Roman" panose="02020603050405020304" pitchFamily="18" charset="0"/>
                <a:cs typeface="Times New Roman" panose="02020603050405020304" pitchFamily="18" charset="0"/>
              </a:rPr>
              <a:t>grad</a:t>
            </a:r>
            <a:r>
              <a:rPr lang="fr-FR" sz="4000" dirty="0">
                <a:latin typeface="Times New Roman" panose="02020603050405020304" pitchFamily="18" charset="0"/>
                <a:cs typeface="Times New Roman" panose="02020603050405020304" pitchFamily="18" charset="0"/>
              </a:rPr>
              <a:t> Sarajevo </a:t>
            </a:r>
            <a:r>
              <a:rPr lang="fr-FR" sz="4000" dirty="0" err="1">
                <a:latin typeface="Times New Roman" panose="02020603050405020304" pitchFamily="18" charset="0"/>
                <a:cs typeface="Times New Roman" panose="02020603050405020304" pitchFamily="18" charset="0"/>
              </a:rPr>
              <a:t>nego</a:t>
            </a:r>
            <a:r>
              <a:rPr lang="fr-FR" sz="4000" dirty="0">
                <a:latin typeface="Times New Roman" panose="02020603050405020304" pitchFamily="18" charset="0"/>
                <a:cs typeface="Times New Roman" panose="02020603050405020304" pitchFamily="18" charset="0"/>
              </a:rPr>
              <a:t> Bosna i </a:t>
            </a:r>
            <a:r>
              <a:rPr lang="fr-FR" sz="4000" dirty="0" err="1">
                <a:latin typeface="Times New Roman" panose="02020603050405020304" pitchFamily="18" charset="0"/>
                <a:cs typeface="Times New Roman" panose="02020603050405020304" pitchFamily="18" charset="0"/>
              </a:rPr>
              <a:t>Hercegovina</a:t>
            </a:r>
            <a:r>
              <a:rPr lang="fr-FR" sz="4000" dirty="0">
                <a:latin typeface="Times New Roman" panose="02020603050405020304" pitchFamily="18" charset="0"/>
                <a:cs typeface="Times New Roman" panose="02020603050405020304" pitchFamily="18" charset="0"/>
              </a:rPr>
              <a:t> </a:t>
            </a:r>
            <a:r>
              <a:rPr lang="fr-FR" sz="4000" dirty="0" err="1">
                <a:latin typeface="Times New Roman" panose="02020603050405020304" pitchFamily="18" charset="0"/>
                <a:cs typeface="Times New Roman" panose="02020603050405020304" pitchFamily="18" charset="0"/>
              </a:rPr>
              <a:t>uopće</a:t>
            </a:r>
            <a:r>
              <a:rPr lang="hr-BA" sz="4000" dirty="0">
                <a:latin typeface="Times New Roman" panose="02020603050405020304" pitchFamily="18" charset="0"/>
                <a:cs typeface="Times New Roman" panose="02020603050405020304" pitchFamily="18" charset="0"/>
              </a:rPr>
              <a:t>. </a:t>
            </a:r>
            <a:endParaRPr lang="fr-FR" sz="4000" dirty="0">
              <a:latin typeface="Times New Roman" panose="02020603050405020304" pitchFamily="18" charset="0"/>
              <a:cs typeface="Times New Roman" panose="02020603050405020304" pitchFamily="18" charset="0"/>
            </a:endParaRPr>
          </a:p>
          <a:p>
            <a:pPr algn="just">
              <a:lnSpc>
                <a:spcPct val="120000"/>
              </a:lnSpc>
              <a:spcAft>
                <a:spcPts val="800"/>
              </a:spcAft>
            </a:pPr>
            <a:r>
              <a:rPr lang="en-GB" sz="4000" dirty="0">
                <a:latin typeface="Times New Roman" panose="02020603050405020304" pitchFamily="18" charset="0"/>
                <a:ea typeface="Calibri" panose="020F0502020204030204" pitchFamily="34" charset="0"/>
                <a:cs typeface="Times New Roman" panose="02020603050405020304" pitchFamily="18" charset="0"/>
              </a:rPr>
              <a:t>N</a:t>
            </a:r>
            <a:r>
              <a:rPr lang="hr-BA" sz="4000" dirty="0">
                <a:effectLst/>
                <a:latin typeface="Times New Roman" panose="02020603050405020304" pitchFamily="18" charset="0"/>
                <a:ea typeface="Calibri" panose="020F0502020204030204" pitchFamily="34" charset="0"/>
                <a:cs typeface="Times New Roman" panose="02020603050405020304" pitchFamily="18" charset="0"/>
              </a:rPr>
              <a:t>epoštivanje i neuvažavanje, pritisci i strah ne smiju određivati našu budućnost.</a:t>
            </a:r>
            <a:endParaRPr lang="en-GB"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800"/>
              </a:spcAft>
            </a:pPr>
            <a:r>
              <a:rPr lang="bs-Latn-BA" sz="4000" dirty="0">
                <a:effectLst/>
                <a:latin typeface="Times New Roman" panose="02020603050405020304" pitchFamily="18" charset="0"/>
                <a:ea typeface="Calibri" panose="020F0502020204030204" pitchFamily="34" charset="0"/>
                <a:cs typeface="Times New Roman" panose="02020603050405020304" pitchFamily="18" charset="0"/>
              </a:rPr>
              <a:t>Zato je danas više nego ikad izražena potreba za političkom, ljudskom pa i svakom drugom hrabrošću, koju je Sarajevo u više od pet i po stoljeća svoje historije uvijek imalo.</a:t>
            </a:r>
            <a:endParaRPr lang="en-GB"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Espace réservé du contenu 7">
            <a:extLst>
              <a:ext uri="{FF2B5EF4-FFF2-40B4-BE49-F238E27FC236}">
                <a16:creationId xmlns:a16="http://schemas.microsoft.com/office/drawing/2014/main" id="{AE03214B-270B-92CC-44DD-EF33E5041CFE}"/>
              </a:ext>
            </a:extLst>
          </p:cNvPr>
          <p:cNvSpPr>
            <a:spLocks noGrp="1"/>
          </p:cNvSpPr>
          <p:nvPr>
            <p:ph sz="half" idx="2"/>
          </p:nvPr>
        </p:nvSpPr>
        <p:spPr/>
        <p:txBody>
          <a:bodyPr>
            <a:normAutofit fontScale="47500" lnSpcReduction="20000"/>
          </a:bodyPr>
          <a:lstStyle/>
          <a:p>
            <a:pPr algn="just">
              <a:lnSpc>
                <a:spcPct val="120000"/>
              </a:lnSpc>
            </a:pPr>
            <a:r>
              <a:rPr lang="pt-BR" sz="3800" dirty="0">
                <a:latin typeface="Times New Roman" panose="02020603050405020304" pitchFamily="18" charset="0"/>
                <a:ea typeface="Calibri" panose="020F0502020204030204" pitchFamily="34" charset="0"/>
                <a:cs typeface="Times New Roman" panose="02020603050405020304" pitchFamily="18" charset="0"/>
              </a:rPr>
              <a:t>As principais dificuldades actuais do «Viver juntos em paz» com que a cidade de Sarajevo se confronta quotidianamente são sobretudo a situação política e económica e as pressões internas e externas. São estes os desafios que se colocam não só à cidade de Sarajevo, mas também à Bósnia-Herzegovina em geral. </a:t>
            </a:r>
          </a:p>
          <a:p>
            <a:pPr algn="just">
              <a:lnSpc>
                <a:spcPct val="120000"/>
              </a:lnSpc>
            </a:pPr>
            <a:r>
              <a:rPr lang="pt-BR" sz="3800" dirty="0">
                <a:latin typeface="Times New Roman" panose="02020603050405020304" pitchFamily="18" charset="0"/>
                <a:ea typeface="Calibri" panose="020F0502020204030204" pitchFamily="34" charset="0"/>
                <a:cs typeface="Times New Roman" panose="02020603050405020304" pitchFamily="18" charset="0"/>
              </a:rPr>
              <a:t>O desrespeito e o desprezo, as pressões e os medos não devem determinar o nosso futuro. </a:t>
            </a:r>
          </a:p>
          <a:p>
            <a:pPr algn="just">
              <a:lnSpc>
                <a:spcPct val="120000"/>
              </a:lnSpc>
            </a:pPr>
            <a:r>
              <a:rPr lang="pt-BR" sz="3800" dirty="0">
                <a:latin typeface="Times New Roman" panose="02020603050405020304" pitchFamily="18" charset="0"/>
                <a:ea typeface="Calibri" panose="020F0502020204030204" pitchFamily="34" charset="0"/>
                <a:cs typeface="Times New Roman" panose="02020603050405020304" pitchFamily="18" charset="0"/>
              </a:rPr>
              <a:t>É por isso que hoje, mais do que nunca, precisamos de coragem política e de coragem humana, mas também de qualquer outro tipo de coragem que a cidade de Sarajevo sempre demonstrou ao longo de mais de cinco séculos e meio da sua história.</a:t>
            </a:r>
          </a:p>
          <a:p>
            <a:endParaRPr lang="fr-FR" sz="3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fr-FR" dirty="0"/>
          </a:p>
        </p:txBody>
      </p:sp>
      <p:sp>
        <p:nvSpPr>
          <p:cNvPr id="9" name="Titre 5">
            <a:extLst>
              <a:ext uri="{FF2B5EF4-FFF2-40B4-BE49-F238E27FC236}">
                <a16:creationId xmlns:a16="http://schemas.microsoft.com/office/drawing/2014/main" id="{77278EC4-ED58-0519-6A3E-305B33B376FE}"/>
              </a:ext>
            </a:extLst>
          </p:cNvPr>
          <p:cNvSpPr txBox="1">
            <a:spLocks/>
          </p:cNvSpPr>
          <p:nvPr/>
        </p:nvSpPr>
        <p:spPr>
          <a:xfrm>
            <a:off x="6172200" y="311219"/>
            <a:ext cx="5181600" cy="1325563"/>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rgbClr val="0070C0"/>
                </a:solidFill>
                <a:latin typeface="+mj-lt"/>
                <a:ea typeface="+mj-ea"/>
                <a:cs typeface="+mj-cs"/>
              </a:defRPr>
            </a:lvl1pPr>
          </a:lstStyle>
          <a:p>
            <a:r>
              <a:rPr lang="pt-BR" sz="3600" dirty="0"/>
              <a:t>Quais são as grandes dificuldades actuais em relação ao «Viver juntos em paz»?</a:t>
            </a:r>
          </a:p>
        </p:txBody>
      </p:sp>
    </p:spTree>
    <p:extLst>
      <p:ext uri="{BB962C8B-B14F-4D97-AF65-F5344CB8AC3E}">
        <p14:creationId xmlns:p14="http://schemas.microsoft.com/office/powerpoint/2010/main" val="278054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206A2BFB-D615-B201-12AE-9A9BFA02526F}"/>
              </a:ext>
            </a:extLst>
          </p:cNvPr>
          <p:cNvSpPr>
            <a:spLocks noGrp="1"/>
          </p:cNvSpPr>
          <p:nvPr>
            <p:ph type="title"/>
          </p:nvPr>
        </p:nvSpPr>
        <p:spPr>
          <a:xfrm>
            <a:off x="838200" y="311219"/>
            <a:ext cx="5181600" cy="1325563"/>
          </a:xfrm>
        </p:spPr>
        <p:txBody>
          <a:bodyPr>
            <a:noAutofit/>
          </a:bodyPr>
          <a:lstStyle/>
          <a:p>
            <a:r>
              <a:rPr lang="fr-FR" sz="2400" dirty="0"/>
              <a:t>Ko</a:t>
            </a:r>
            <a:r>
              <a:rPr lang="hr-BA" sz="2400" dirty="0"/>
              <a:t>ju politiku</a:t>
            </a:r>
            <a:r>
              <a:rPr lang="fr-FR" sz="2400" dirty="0"/>
              <a:t> </a:t>
            </a:r>
            <a:r>
              <a:rPr lang="fr-FR" sz="2400" dirty="0" err="1"/>
              <a:t>grad</a:t>
            </a:r>
            <a:r>
              <a:rPr lang="fr-FR" sz="2400" dirty="0"/>
              <a:t> i op</a:t>
            </a:r>
            <a:r>
              <a:rPr lang="hr-BA" sz="2400" dirty="0"/>
              <a:t>ština primjenjuju u razvoju </a:t>
            </a:r>
            <a:r>
              <a:rPr lang="en-US" sz="2400" dirty="0"/>
              <a:t>“</a:t>
            </a:r>
            <a:r>
              <a:rPr lang="hr-BA" sz="2400" dirty="0"/>
              <a:t>zajedničkog života u miru</a:t>
            </a:r>
            <a:r>
              <a:rPr lang="en-US" sz="2400" dirty="0"/>
              <a:t>”</a:t>
            </a:r>
            <a:r>
              <a:rPr lang="fr-FR" sz="2400" dirty="0"/>
              <a:t>?</a:t>
            </a:r>
          </a:p>
        </p:txBody>
      </p:sp>
      <p:sp>
        <p:nvSpPr>
          <p:cNvPr id="7" name="Espace réservé du contenu 6">
            <a:extLst>
              <a:ext uri="{FF2B5EF4-FFF2-40B4-BE49-F238E27FC236}">
                <a16:creationId xmlns:a16="http://schemas.microsoft.com/office/drawing/2014/main" id="{1FAABB61-97B3-B7CC-450D-2A8C3DECD78C}"/>
              </a:ext>
            </a:extLst>
          </p:cNvPr>
          <p:cNvSpPr>
            <a:spLocks noGrp="1"/>
          </p:cNvSpPr>
          <p:nvPr>
            <p:ph sz="half" idx="1"/>
          </p:nvPr>
        </p:nvSpPr>
        <p:spPr/>
        <p:txBody>
          <a:bodyPr>
            <a:normAutofit fontScale="25000" lnSpcReduction="20000"/>
          </a:bodyPr>
          <a:lstStyle/>
          <a:p>
            <a:pPr algn="just">
              <a:lnSpc>
                <a:spcPct val="120000"/>
              </a:lnSpc>
            </a:pPr>
            <a:r>
              <a:rPr lang="fr-FR" sz="6400" dirty="0" err="1">
                <a:latin typeface="Times New Roman" panose="02020603050405020304" pitchFamily="18" charset="0"/>
                <a:cs typeface="Times New Roman" panose="02020603050405020304" pitchFamily="18" charset="0"/>
              </a:rPr>
              <a:t>Današnje</a:t>
            </a:r>
            <a:r>
              <a:rPr lang="fr-FR" sz="6400" dirty="0">
                <a:latin typeface="Times New Roman" panose="02020603050405020304" pitchFamily="18" charset="0"/>
                <a:cs typeface="Times New Roman" panose="02020603050405020304" pitchFamily="18" charset="0"/>
              </a:rPr>
              <a:t> Sarajevo i </a:t>
            </a:r>
            <a:r>
              <a:rPr lang="fr-FR" sz="6400" dirty="0" err="1">
                <a:latin typeface="Times New Roman" panose="02020603050405020304" pitchFamily="18" charset="0"/>
                <a:cs typeface="Times New Roman" panose="02020603050405020304" pitchFamily="18" charset="0"/>
              </a:rPr>
              <a:t>pored</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brojnih</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otežavajućih</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okolnosti</a:t>
            </a:r>
            <a:r>
              <a:rPr lang="fr-FR" sz="6400" dirty="0">
                <a:latin typeface="Times New Roman" panose="02020603050405020304" pitchFamily="18" charset="0"/>
                <a:cs typeface="Times New Roman" panose="02020603050405020304" pitchFamily="18" charset="0"/>
              </a:rPr>
              <a:t>, je </a:t>
            </a:r>
            <a:r>
              <a:rPr lang="fr-FR" sz="6400" dirty="0" err="1">
                <a:latin typeface="Times New Roman" panose="02020603050405020304" pitchFamily="18" charset="0"/>
                <a:cs typeface="Times New Roman" panose="02020603050405020304" pitchFamily="18" charset="0"/>
              </a:rPr>
              <a:t>izuzetno</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dinamičan</a:t>
            </a:r>
            <a:r>
              <a:rPr lang="fr-FR" sz="6400" dirty="0">
                <a:latin typeface="Times New Roman" panose="02020603050405020304" pitchFamily="18" charset="0"/>
                <a:cs typeface="Times New Roman" panose="02020603050405020304" pitchFamily="18" charset="0"/>
              </a:rPr>
              <a:t> i </a:t>
            </a:r>
            <a:r>
              <a:rPr lang="fr-FR" sz="6400" dirty="0" err="1">
                <a:latin typeface="Times New Roman" panose="02020603050405020304" pitchFamily="18" charset="0"/>
                <a:cs typeface="Times New Roman" panose="02020603050405020304" pitchFamily="18" charset="0"/>
              </a:rPr>
              <a:t>aktivan</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grad</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koji</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svoje</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potencijale</a:t>
            </a:r>
            <a:r>
              <a:rPr lang="fr-FR" sz="6400" dirty="0">
                <a:latin typeface="Times New Roman" panose="02020603050405020304" pitchFamily="18" charset="0"/>
                <a:cs typeface="Times New Roman" panose="02020603050405020304" pitchFamily="18" charset="0"/>
              </a:rPr>
              <a:t> i </a:t>
            </a:r>
            <a:r>
              <a:rPr lang="fr-FR" sz="6400" dirty="0" err="1">
                <a:latin typeface="Times New Roman" panose="02020603050405020304" pitchFamily="18" charset="0"/>
                <a:cs typeface="Times New Roman" panose="02020603050405020304" pitchFamily="18" charset="0"/>
              </a:rPr>
              <a:t>resurse</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nastoji</a:t>
            </a:r>
            <a:r>
              <a:rPr lang="fr-FR" sz="6400" dirty="0">
                <a:latin typeface="Times New Roman" panose="02020603050405020304" pitchFamily="18" charset="0"/>
                <a:cs typeface="Times New Roman" panose="02020603050405020304" pitchFamily="18" charset="0"/>
              </a:rPr>
              <a:t> na </a:t>
            </a:r>
            <a:r>
              <a:rPr lang="fr-FR" sz="6400" dirty="0" err="1">
                <a:latin typeface="Times New Roman" panose="02020603050405020304" pitchFamily="18" charset="0"/>
                <a:cs typeface="Times New Roman" panose="02020603050405020304" pitchFamily="18" charset="0"/>
              </a:rPr>
              <a:t>najbolji</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mogući</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način</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iskoristiti</a:t>
            </a:r>
            <a:r>
              <a:rPr lang="fr-FR" sz="6400" dirty="0">
                <a:latin typeface="Times New Roman" panose="02020603050405020304" pitchFamily="18" charset="0"/>
                <a:cs typeface="Times New Roman" panose="02020603050405020304" pitchFamily="18" charset="0"/>
              </a:rPr>
              <a:t>, na </a:t>
            </a:r>
            <a:r>
              <a:rPr lang="fr-FR" sz="6400" dirty="0" err="1">
                <a:latin typeface="Times New Roman" panose="02020603050405020304" pitchFamily="18" charset="0"/>
                <a:cs typeface="Times New Roman" panose="02020603050405020304" pitchFamily="18" charset="0"/>
              </a:rPr>
              <a:t>dobrobit</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svojih</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građanki</a:t>
            </a:r>
            <a:r>
              <a:rPr lang="fr-FR" sz="6400" dirty="0">
                <a:latin typeface="Times New Roman" panose="02020603050405020304" pitchFamily="18" charset="0"/>
                <a:cs typeface="Times New Roman" panose="02020603050405020304" pitchFamily="18" charset="0"/>
              </a:rPr>
              <a:t> i </a:t>
            </a:r>
            <a:r>
              <a:rPr lang="fr-FR" sz="6400" dirty="0" err="1">
                <a:latin typeface="Times New Roman" panose="02020603050405020304" pitchFamily="18" charset="0"/>
                <a:cs typeface="Times New Roman" panose="02020603050405020304" pitchFamily="18" charset="0"/>
              </a:rPr>
              <a:t>građana</a:t>
            </a:r>
            <a:r>
              <a:rPr lang="fr-FR" sz="6400" dirty="0">
                <a:latin typeface="Times New Roman" panose="02020603050405020304" pitchFamily="18" charset="0"/>
                <a:cs typeface="Times New Roman" panose="02020603050405020304" pitchFamily="18" charset="0"/>
              </a:rPr>
              <a:t>.</a:t>
            </a:r>
          </a:p>
          <a:p>
            <a:pPr algn="just">
              <a:lnSpc>
                <a:spcPct val="120000"/>
              </a:lnSpc>
            </a:pPr>
            <a:r>
              <a:rPr lang="fr-FR" sz="6400" dirty="0" err="1">
                <a:latin typeface="Times New Roman" panose="02020603050405020304" pitchFamily="18" charset="0"/>
                <a:cs typeface="Times New Roman" panose="02020603050405020304" pitchFamily="18" charset="0"/>
              </a:rPr>
              <a:t>Grad</a:t>
            </a:r>
            <a:r>
              <a:rPr lang="fr-FR" sz="6400" dirty="0">
                <a:latin typeface="Times New Roman" panose="02020603050405020304" pitchFamily="18" charset="0"/>
                <a:cs typeface="Times New Roman" panose="02020603050405020304" pitchFamily="18" charset="0"/>
              </a:rPr>
              <a:t> Sarajevo </a:t>
            </a:r>
            <a:r>
              <a:rPr lang="fr-FR" sz="6400" dirty="0" err="1">
                <a:latin typeface="Times New Roman" panose="02020603050405020304" pitchFamily="18" charset="0"/>
                <a:cs typeface="Times New Roman" panose="02020603050405020304" pitchFamily="18" charset="0"/>
              </a:rPr>
              <a:t>podržava</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projekte</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organizacija</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civilnog</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društva</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koje</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imaju</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za</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cilj</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promociju</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tolerancije</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inkluzije</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nenasilja</a:t>
            </a:r>
            <a:r>
              <a:rPr lang="fr-FR" sz="6400" dirty="0">
                <a:latin typeface="Times New Roman" panose="02020603050405020304" pitchFamily="18" charset="0"/>
                <a:cs typeface="Times New Roman" panose="02020603050405020304" pitchFamily="18" charset="0"/>
              </a:rPr>
              <a:t> i </a:t>
            </a:r>
            <a:r>
              <a:rPr lang="fr-FR" sz="6400" dirty="0" err="1">
                <a:latin typeface="Times New Roman" panose="02020603050405020304" pitchFamily="18" charset="0"/>
                <a:cs typeface="Times New Roman" panose="02020603050405020304" pitchFamily="18" charset="0"/>
              </a:rPr>
              <a:t>ravnopravnosti</a:t>
            </a:r>
            <a:r>
              <a:rPr lang="fr-FR" sz="6400" dirty="0">
                <a:latin typeface="Times New Roman" panose="02020603050405020304" pitchFamily="18" charset="0"/>
                <a:cs typeface="Times New Roman" panose="02020603050405020304" pitchFamily="18" charset="0"/>
              </a:rPr>
              <a:t>, rad </a:t>
            </a:r>
            <a:r>
              <a:rPr lang="fr-FR" sz="6400" dirty="0" err="1">
                <a:latin typeface="Times New Roman" panose="02020603050405020304" pitchFamily="18" charset="0"/>
                <a:cs typeface="Times New Roman" panose="02020603050405020304" pitchFamily="18" charset="0"/>
              </a:rPr>
              <a:t>nacionalnih</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udruženja</a:t>
            </a:r>
            <a:r>
              <a:rPr lang="fr-FR" sz="6400" dirty="0">
                <a:latin typeface="Times New Roman" panose="02020603050405020304" pitchFamily="18" charset="0"/>
                <a:cs typeface="Times New Roman" panose="02020603050405020304" pitchFamily="18" charset="0"/>
              </a:rPr>
              <a:t> i </a:t>
            </a:r>
            <a:r>
              <a:rPr lang="fr-FR" sz="6400" dirty="0" err="1">
                <a:latin typeface="Times New Roman" panose="02020603050405020304" pitchFamily="18" charset="0"/>
                <a:cs typeface="Times New Roman" panose="02020603050405020304" pitchFamily="18" charset="0"/>
              </a:rPr>
              <a:t>vjerskih</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zajednica</a:t>
            </a:r>
            <a:r>
              <a:rPr lang="fr-FR" sz="6400" dirty="0">
                <a:latin typeface="Times New Roman" panose="02020603050405020304" pitchFamily="18" charset="0"/>
                <a:cs typeface="Times New Roman" panose="02020603050405020304" pitchFamily="18" charset="0"/>
              </a:rPr>
              <a:t>. </a:t>
            </a:r>
          </a:p>
          <a:p>
            <a:pPr algn="just">
              <a:lnSpc>
                <a:spcPct val="120000"/>
              </a:lnSpc>
            </a:pPr>
            <a:r>
              <a:rPr lang="fr-FR" sz="6400" dirty="0">
                <a:latin typeface="Times New Roman" panose="02020603050405020304" pitchFamily="18" charset="0"/>
                <a:cs typeface="Times New Roman" panose="02020603050405020304" pitchFamily="18" charset="0"/>
              </a:rPr>
              <a:t>Sarajevo </a:t>
            </a:r>
            <a:r>
              <a:rPr lang="fr-FR" sz="6400" dirty="0" err="1">
                <a:latin typeface="Times New Roman" panose="02020603050405020304" pitchFamily="18" charset="0"/>
                <a:cs typeface="Times New Roman" panose="02020603050405020304" pitchFamily="18" charset="0"/>
              </a:rPr>
              <a:t>gradimo</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kao</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prijestonicu</a:t>
            </a:r>
            <a:r>
              <a:rPr lang="fr-FR" sz="6400" dirty="0">
                <a:latin typeface="Times New Roman" panose="02020603050405020304" pitchFamily="18" charset="0"/>
                <a:cs typeface="Times New Roman" panose="02020603050405020304" pitchFamily="18" charset="0"/>
              </a:rPr>
              <a:t> mira, </a:t>
            </a:r>
            <a:r>
              <a:rPr lang="fr-FR" sz="6400" dirty="0" err="1">
                <a:latin typeface="Times New Roman" panose="02020603050405020304" pitchFamily="18" charset="0"/>
                <a:cs typeface="Times New Roman" panose="02020603050405020304" pitchFamily="18" charset="0"/>
              </a:rPr>
              <a:t>kao</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grad</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koji</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želi</a:t>
            </a:r>
            <a:r>
              <a:rPr lang="fr-FR" sz="6400" dirty="0">
                <a:latin typeface="Times New Roman" panose="02020603050405020304" pitchFamily="18" charset="0"/>
                <a:cs typeface="Times New Roman" panose="02020603050405020304" pitchFamily="18" charset="0"/>
              </a:rPr>
              <a:t> da se </a:t>
            </a:r>
            <a:r>
              <a:rPr lang="fr-FR" sz="6400" dirty="0" err="1">
                <a:latin typeface="Times New Roman" panose="02020603050405020304" pitchFamily="18" charset="0"/>
                <a:cs typeface="Times New Roman" panose="02020603050405020304" pitchFamily="18" charset="0"/>
              </a:rPr>
              <a:t>njegovo</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tragično</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iskustvo</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iz</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nedavne</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prošlosti</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nikada</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nigdje</a:t>
            </a:r>
            <a:r>
              <a:rPr lang="fr-FR" sz="6400" dirty="0">
                <a:latin typeface="Times New Roman" panose="02020603050405020304" pitchFamily="18" charset="0"/>
                <a:cs typeface="Times New Roman" panose="02020603050405020304" pitchFamily="18" charset="0"/>
              </a:rPr>
              <a:t> i </a:t>
            </a:r>
            <a:r>
              <a:rPr lang="fr-FR" sz="6400" dirty="0" err="1">
                <a:latin typeface="Times New Roman" panose="02020603050405020304" pitchFamily="18" charset="0"/>
                <a:cs typeface="Times New Roman" panose="02020603050405020304" pitchFamily="18" charset="0"/>
              </a:rPr>
              <a:t>nikome</a:t>
            </a:r>
            <a:r>
              <a:rPr lang="fr-FR" sz="6400" dirty="0">
                <a:latin typeface="Times New Roman" panose="02020603050405020304" pitchFamily="18" charset="0"/>
                <a:cs typeface="Times New Roman" panose="02020603050405020304" pitchFamily="18" charset="0"/>
              </a:rPr>
              <a:t> ne </a:t>
            </a:r>
            <a:r>
              <a:rPr lang="fr-FR" sz="6400" dirty="0" err="1">
                <a:latin typeface="Times New Roman" panose="02020603050405020304" pitchFamily="18" charset="0"/>
                <a:cs typeface="Times New Roman" panose="02020603050405020304" pitchFamily="18" charset="0"/>
              </a:rPr>
              <a:t>ponovi</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kao</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grad</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dijaloga</a:t>
            </a:r>
            <a:r>
              <a:rPr lang="fr-FR" sz="6400" dirty="0">
                <a:latin typeface="Times New Roman" panose="02020603050405020304" pitchFamily="18" charset="0"/>
                <a:cs typeface="Times New Roman" panose="02020603050405020304" pitchFamily="18" charset="0"/>
              </a:rPr>
              <a:t> sa </a:t>
            </a:r>
            <a:r>
              <a:rPr lang="fr-FR" sz="6400" dirty="0" err="1">
                <a:latin typeface="Times New Roman" panose="02020603050405020304" pitchFamily="18" charset="0"/>
                <a:cs typeface="Times New Roman" panose="02020603050405020304" pitchFamily="18" charset="0"/>
              </a:rPr>
              <a:t>porukom</a:t>
            </a:r>
            <a:r>
              <a:rPr lang="fr-FR" sz="6400" dirty="0">
                <a:latin typeface="Times New Roman" panose="02020603050405020304" pitchFamily="18" charset="0"/>
                <a:cs typeface="Times New Roman" panose="02020603050405020304" pitchFamily="18" charset="0"/>
              </a:rPr>
              <a:t> da </a:t>
            </a:r>
            <a:r>
              <a:rPr lang="fr-FR" sz="6400" dirty="0" err="1">
                <a:latin typeface="Times New Roman" panose="02020603050405020304" pitchFamily="18" charset="0"/>
                <a:cs typeface="Times New Roman" panose="02020603050405020304" pitchFamily="18" charset="0"/>
              </a:rPr>
              <a:t>poštujemo</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jedni</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druge</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uvažavamo</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naše</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različitosti</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kako</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bismo</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gradili</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bolju</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budućnost</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za</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sebe</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ali</a:t>
            </a:r>
            <a:r>
              <a:rPr lang="fr-FR" sz="6400" dirty="0">
                <a:latin typeface="Times New Roman" panose="02020603050405020304" pitchFamily="18" charset="0"/>
                <a:cs typeface="Times New Roman" panose="02020603050405020304" pitchFamily="18" charset="0"/>
              </a:rPr>
              <a:t> i one </a:t>
            </a:r>
            <a:r>
              <a:rPr lang="fr-FR" sz="6400" dirty="0" err="1">
                <a:latin typeface="Times New Roman" panose="02020603050405020304" pitchFamily="18" charset="0"/>
                <a:cs typeface="Times New Roman" panose="02020603050405020304" pitchFamily="18" charset="0"/>
              </a:rPr>
              <a:t>koji</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će</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doći</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poslije</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nas</a:t>
            </a:r>
            <a:r>
              <a:rPr lang="fr-FR" sz="6400" dirty="0">
                <a:latin typeface="Times New Roman" panose="02020603050405020304" pitchFamily="18" charset="0"/>
                <a:cs typeface="Times New Roman" panose="02020603050405020304" pitchFamily="18" charset="0"/>
              </a:rPr>
              <a:t>.</a:t>
            </a:r>
          </a:p>
          <a:p>
            <a:pPr algn="just">
              <a:lnSpc>
                <a:spcPct val="120000"/>
              </a:lnSpc>
            </a:pPr>
            <a:endParaRPr lang="fr-FR" sz="4000" dirty="0" err="1">
              <a:latin typeface="Times New Roman" panose="02020603050405020304" pitchFamily="18" charset="0"/>
              <a:cs typeface="Times New Roman" panose="02020603050405020304" pitchFamily="18" charset="0"/>
            </a:endParaRPr>
          </a:p>
        </p:txBody>
      </p:sp>
      <p:sp>
        <p:nvSpPr>
          <p:cNvPr id="8" name="Espace réservé du contenu 7">
            <a:extLst>
              <a:ext uri="{FF2B5EF4-FFF2-40B4-BE49-F238E27FC236}">
                <a16:creationId xmlns:a16="http://schemas.microsoft.com/office/drawing/2014/main" id="{AE03214B-270B-92CC-44DD-EF33E5041CFE}"/>
              </a:ext>
            </a:extLst>
          </p:cNvPr>
          <p:cNvSpPr>
            <a:spLocks noGrp="1"/>
          </p:cNvSpPr>
          <p:nvPr>
            <p:ph sz="half" idx="2"/>
          </p:nvPr>
        </p:nvSpPr>
        <p:spPr/>
        <p:txBody>
          <a:bodyPr>
            <a:normAutofit fontScale="25000" lnSpcReduction="20000"/>
          </a:bodyPr>
          <a:lstStyle/>
          <a:p>
            <a:pPr algn="just">
              <a:lnSpc>
                <a:spcPct val="115000"/>
              </a:lnSpc>
            </a:pPr>
            <a:r>
              <a:rPr lang="pt-BR" sz="6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Apesar de muitas circunstâncias desfavoráveis, a cidade de Sarajevo é hoje uma cidade muito activa e dinâmica, procurando utilizar o seu potencial e os seus recursos da melhor forma possível, ao serviço do bem-estar dos seus cidadãos. </a:t>
            </a:r>
          </a:p>
          <a:p>
            <a:pPr algn="just">
              <a:lnSpc>
                <a:spcPct val="115000"/>
              </a:lnSpc>
            </a:pPr>
            <a:r>
              <a:rPr lang="pt-BR" sz="6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cidade de Sarajevo apoia projectos de organizações da sociedade civil cujo objectivo é a promoção da tolerância, da integração social, da não-violência e da igualdade, das actividades de associações nacionais e de comunidades religiosas. </a:t>
            </a:r>
          </a:p>
          <a:p>
            <a:pPr algn="just">
              <a:lnSpc>
                <a:spcPct val="115000"/>
              </a:lnSpc>
            </a:pPr>
            <a:r>
              <a:rPr lang="pt-BR" sz="6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Estamos a construir a cidade de Sarajevo como uma capital da paz, uma cidade que deseja que ninguém, em parte alguma, tenha a trágica experiência do seu passado recente, uma cidade de diálogo que transmite a mensagem do respeito mútuo e da consideração das nossas diferenças, para criar um futuro melhor para nós e para aqueles que nos sucederão.</a:t>
            </a:r>
          </a:p>
          <a:p>
            <a:pPr algn="just">
              <a:lnSpc>
                <a:spcPct val="115000"/>
              </a:lnSpc>
            </a:pPr>
            <a:endParaRPr lang="fr-FR" sz="4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fr-FR" sz="45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500" dirty="0"/>
          </a:p>
          <a:p>
            <a:endParaRPr lang="fr-FR" dirty="0"/>
          </a:p>
        </p:txBody>
      </p:sp>
      <p:sp>
        <p:nvSpPr>
          <p:cNvPr id="9" name="Titre 5">
            <a:extLst>
              <a:ext uri="{FF2B5EF4-FFF2-40B4-BE49-F238E27FC236}">
                <a16:creationId xmlns:a16="http://schemas.microsoft.com/office/drawing/2014/main" id="{77278EC4-ED58-0519-6A3E-305B33B376FE}"/>
              </a:ext>
            </a:extLst>
          </p:cNvPr>
          <p:cNvSpPr txBox="1">
            <a:spLocks/>
          </p:cNvSpPr>
          <p:nvPr/>
        </p:nvSpPr>
        <p:spPr>
          <a:xfrm>
            <a:off x="6172200" y="311219"/>
            <a:ext cx="5181600" cy="1325563"/>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rgbClr val="0070C0"/>
                </a:solidFill>
                <a:latin typeface="+mj-lt"/>
                <a:ea typeface="+mj-ea"/>
                <a:cs typeface="+mj-cs"/>
              </a:defRPr>
            </a:lvl1pPr>
          </a:lstStyle>
          <a:p>
            <a:endParaRPr lang="fr-FR" sz="3600" dirty="0"/>
          </a:p>
          <a:p>
            <a:r>
              <a:rPr lang="pt-BR" sz="3600" dirty="0"/>
              <a:t>Quais são as grandes dificuldades actuais em relação ao «Viver juntos em paz»?</a:t>
            </a:r>
          </a:p>
          <a:p>
            <a:endParaRPr lang="fr-FR" sz="3600" dirty="0"/>
          </a:p>
        </p:txBody>
      </p:sp>
    </p:spTree>
    <p:extLst>
      <p:ext uri="{BB962C8B-B14F-4D97-AF65-F5344CB8AC3E}">
        <p14:creationId xmlns:p14="http://schemas.microsoft.com/office/powerpoint/2010/main" val="323895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TotalTime>
  <Words>1930</Words>
  <Application>Microsoft Office PowerPoint</Application>
  <PresentationFormat>Widescreen</PresentationFormat>
  <Paragraphs>73</Paragraphs>
  <Slides>10</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10</vt:i4>
      </vt:variant>
    </vt:vector>
  </HeadingPairs>
  <TitlesOfParts>
    <vt:vector size="14" baseType="lpstr">
      <vt:lpstr>Arial</vt:lpstr>
      <vt:lpstr>Arial Black</vt:lpstr>
      <vt:lpstr>Times New Roman</vt:lpstr>
      <vt:lpstr>Thème Office</vt:lpstr>
      <vt:lpstr>Presentazione standard di PowerPoint</vt:lpstr>
      <vt:lpstr>Suživot u Sarajevu  Sarajevo, ontem e hoje</vt:lpstr>
      <vt:lpstr>Sarajevo, jučer i danas</vt:lpstr>
      <vt:lpstr>Sarajevo, jučer i danas</vt:lpstr>
      <vt:lpstr>Sarajevo, jučer i danas</vt:lpstr>
      <vt:lpstr>Sarajevo, jučer i danas</vt:lpstr>
      <vt:lpstr>Sarajevo, jučer i danas</vt:lpstr>
      <vt:lpstr>Koje su glavne aktualne poteškoće u odnosu na ”Suživot u miru”?</vt:lpstr>
      <vt:lpstr>Koju politiku grad i opština primjenjuju u razvoju “zajedničkog života u miru”?</vt:lpstr>
      <vt:lpstr>Koju politiku grad i opština primjenjuju u razvoju “zajedničkog života u miru”?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Giovanni</cp:lastModifiedBy>
  <cp:revision>32</cp:revision>
  <dcterms:created xsi:type="dcterms:W3CDTF">2023-05-07T14:27:10Z</dcterms:created>
  <dcterms:modified xsi:type="dcterms:W3CDTF">2023-05-12T14:31:21Z</dcterms:modified>
</cp:coreProperties>
</file>