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882"/>
  </p:normalViewPr>
  <p:slideViewPr>
    <p:cSldViewPr snapToGrid="0" snapToObjects="1" showGuides="1">
      <p:cViewPr varScale="1">
        <p:scale>
          <a:sx n="85" d="100"/>
          <a:sy n="85"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B701B-D56E-4C41-A9E4-31B3D81021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F0AD81-8F02-734A-97F5-C906C6C78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7EDA56-2D0D-8740-BD77-233348B65E4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EB158872-F4B6-644C-9A00-4CCCC9EC0DB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A4B1633-8F26-A549-9849-A94C95F6E95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403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91450-A403-764D-9813-21DB76E37A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2DB070-9DBA-294C-9E2B-5A010167F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650C95-04A6-9146-BD2E-310D690A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3A94C3C-B248-654C-939E-7C8CF52AE79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D9DEDBC3-80EA-CF4A-A3E7-9535406540B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E93A6788-5097-5442-93C5-F9FA39050201}"/>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7737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5D8D-0DB7-174E-AE14-32C770D5832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D074AD-13AE-1B4C-B560-133A68C71DF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B4FED8-7D1F-C142-860C-86377593D481}"/>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17921082-51FC-D047-868B-681E1DE899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B3016A7-6A50-E649-9A11-9CB87DFD2FD3}"/>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98705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A2EC72-8DA7-3343-8B74-087C7F6997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213925-CC5E-AA4C-A862-FC113A46039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C570FD-9199-274F-8A6C-D5BCD2811E9B}"/>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03FA2B68-EC61-B14D-957A-C73EDAA8923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0536906-AB8B-544C-98E7-71F248D22E00}"/>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310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A9C71-FFC7-B54A-BCED-1C5E6F9B85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B48B4B-E35F-E14A-B502-5386281408B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BB7579-3922-FD4D-A482-AE9209528744}"/>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7E996643-EF1F-5A45-9C16-3C69F216A3C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B2D342B-1FC2-6449-B98E-3C5291C32F1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29735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677DD-7887-D945-928F-7E8BAF9350A0}"/>
              </a:ext>
            </a:extLst>
          </p:cNvPr>
          <p:cNvSpPr>
            <a:spLocks noGrp="1"/>
          </p:cNvSpPr>
          <p:nvPr>
            <p:ph type="title"/>
          </p:nvPr>
        </p:nvSpPr>
        <p:spPr>
          <a:xfrm>
            <a:off x="831850" y="1051040"/>
            <a:ext cx="10515600" cy="2852737"/>
          </a:xfrm>
        </p:spPr>
        <p:txBody>
          <a:bodyPr anchor="b"/>
          <a:lstStyle>
            <a:lvl1pPr>
              <a:defRPr sz="6000">
                <a:solidFill>
                  <a:schemeClr val="bg1"/>
                </a:solidFill>
              </a:defRPr>
            </a:lvl1pPr>
          </a:lstStyle>
          <a:p>
            <a:r>
              <a:rPr lang="fr-FR" dirty="0"/>
              <a:t>Modifiez le style du titre</a:t>
            </a:r>
          </a:p>
        </p:txBody>
      </p:sp>
      <p:pic>
        <p:nvPicPr>
          <p:cNvPr id="10" name="Image 9">
            <a:extLst>
              <a:ext uri="{FF2B5EF4-FFF2-40B4-BE49-F238E27FC236}">
                <a16:creationId xmlns:a16="http://schemas.microsoft.com/office/drawing/2014/main" id="{19102651-CB74-564F-B9B9-EB716500BC80}"/>
              </a:ext>
            </a:extLst>
          </p:cNvPr>
          <p:cNvPicPr>
            <a:picLocks noChangeAspect="1"/>
          </p:cNvPicPr>
          <p:nvPr userDrawn="1"/>
        </p:nvPicPr>
        <p:blipFill rotWithShape="1">
          <a:blip r:embed="rId2"/>
          <a:srcRect l="-64"/>
          <a:stretch/>
        </p:blipFill>
        <p:spPr>
          <a:xfrm>
            <a:off x="1" y="-101599"/>
            <a:ext cx="12334990" cy="6959600"/>
          </a:xfrm>
          <a:prstGeom prst="rect">
            <a:avLst/>
          </a:prstGeom>
        </p:spPr>
      </p:pic>
    </p:spTree>
    <p:extLst>
      <p:ext uri="{BB962C8B-B14F-4D97-AF65-F5344CB8AC3E}">
        <p14:creationId xmlns:p14="http://schemas.microsoft.com/office/powerpoint/2010/main" val="59642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64CD43-47A0-304E-9E2C-05FB2F41F522}"/>
              </a:ext>
            </a:extLst>
          </p:cNvPr>
          <p:cNvPicPr>
            <a:picLocks noChangeAspect="1"/>
          </p:cNvPicPr>
          <p:nvPr userDrawn="1"/>
        </p:nvPicPr>
        <p:blipFill rotWithShape="1">
          <a:blip r:embed="rId2"/>
          <a:srcRect l="430" t="-208" r="117"/>
          <a:stretch/>
        </p:blipFill>
        <p:spPr>
          <a:xfrm>
            <a:off x="0" y="-101600"/>
            <a:ext cx="12322630" cy="7006209"/>
          </a:xfrm>
          <a:prstGeom prst="rect">
            <a:avLst/>
          </a:prstGeom>
        </p:spPr>
      </p:pic>
    </p:spTree>
    <p:extLst>
      <p:ext uri="{BB962C8B-B14F-4D97-AF65-F5344CB8AC3E}">
        <p14:creationId xmlns:p14="http://schemas.microsoft.com/office/powerpoint/2010/main" val="289328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90520-306F-1C49-AB71-20160CC59A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962DC4-639A-384E-B2B9-CC6D0BAD5AF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CCAAEF4-28B9-9F4C-85A5-0D5B1C3FA2A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2CB4931-4EE7-924B-92DD-0A48896E202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B2D7046B-DF9F-CA44-AD12-1F6EF3A0F4D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B12DF5AF-99EB-734E-8D9E-F1ACDBBA3BF8}"/>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1066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26584-8A2A-6040-AF11-253D283D8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637697-D300-B447-9428-559C9C99A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75C196-6300-9347-B2E6-5AA25C16530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EBAD87E-F719-184B-A038-17DC19E6B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77BCDF8-8883-4247-B2D3-1630DE44418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682F912-3EA4-4846-8CDC-C9C23D7BFAE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8" name="Espace réservé du pied de page 7">
            <a:extLst>
              <a:ext uri="{FF2B5EF4-FFF2-40B4-BE49-F238E27FC236}">
                <a16:creationId xmlns:a16="http://schemas.microsoft.com/office/drawing/2014/main" id="{4BE863B2-9E32-114A-8B19-90131B86BF5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F7F414F0-E8E3-6143-B640-996786463E6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2653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4FF78-BC19-4646-866B-F9F2B3DB97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C783F4-C230-7A47-94F2-10A508EEDE09}"/>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4" name="Espace réservé du pied de page 3">
            <a:extLst>
              <a:ext uri="{FF2B5EF4-FFF2-40B4-BE49-F238E27FC236}">
                <a16:creationId xmlns:a16="http://schemas.microsoft.com/office/drawing/2014/main" id="{EF9A29DA-EB42-F641-B2C8-149DA326137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6FA4FC8-D07D-7849-A151-587D8B27054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6475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07A4EC-389C-154E-8613-35B2900DD04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3" name="Espace réservé du pied de page 2">
            <a:extLst>
              <a:ext uri="{FF2B5EF4-FFF2-40B4-BE49-F238E27FC236}">
                <a16:creationId xmlns:a16="http://schemas.microsoft.com/office/drawing/2014/main" id="{61B7FE7D-B7A0-3541-B915-DC307A1B35E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D0370C84-42DA-024B-9F85-B7F045E51C3D}"/>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684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0FC87-757C-0E4B-8C2A-E934131894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EC63E67-8BBA-3141-A292-A2835C935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B260FA4-A4C7-2B47-A498-379915467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4D6903-0E05-7B43-B66B-0E3895ACCDCA}"/>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953DCCF7-D69E-0042-985B-A370B7EE32D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101F132-84C9-754C-9342-1861069DF714}"/>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3000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EBE12F8-EDE7-4540-8835-A92886ACCCB0}"/>
              </a:ext>
            </a:extLst>
          </p:cNvPr>
          <p:cNvPicPr>
            <a:picLocks noChangeAspect="1"/>
          </p:cNvPicPr>
          <p:nvPr userDrawn="1"/>
        </p:nvPicPr>
        <p:blipFill rotWithShape="1">
          <a:blip r:embed="rId14"/>
          <a:srcRect l="2078" t="4566" r="1368" b="1636"/>
          <a:stretch/>
        </p:blipFill>
        <p:spPr>
          <a:xfrm>
            <a:off x="8240937" y="0"/>
            <a:ext cx="4067177" cy="6858000"/>
          </a:xfrm>
          <a:prstGeom prst="rect">
            <a:avLst/>
          </a:prstGeom>
        </p:spPr>
      </p:pic>
      <p:sp>
        <p:nvSpPr>
          <p:cNvPr id="2" name="Espace réservé du titre 1">
            <a:extLst>
              <a:ext uri="{FF2B5EF4-FFF2-40B4-BE49-F238E27FC236}">
                <a16:creationId xmlns:a16="http://schemas.microsoft.com/office/drawing/2014/main" id="{EA0285DA-743C-8448-A22E-64B14189C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809212D-45BD-A948-AA95-0CDDDA5A6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76D9EB6B-D970-1340-92C8-C630F7DFD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7C0AA-A524-5241-B610-A524DDF73842}" type="slidenum">
              <a:rPr lang="fr-FR" smtClean="0"/>
              <a:t>‹N›</a:t>
            </a:fld>
            <a:endParaRPr lang="fr-FR"/>
          </a:p>
        </p:txBody>
      </p:sp>
      <p:sp>
        <p:nvSpPr>
          <p:cNvPr id="9" name="Rectangle 8">
            <a:extLst>
              <a:ext uri="{FF2B5EF4-FFF2-40B4-BE49-F238E27FC236}">
                <a16:creationId xmlns:a16="http://schemas.microsoft.com/office/drawing/2014/main" id="{699D40A9-95AE-5443-B31A-740652DB83DD}"/>
              </a:ext>
            </a:extLst>
          </p:cNvPr>
          <p:cNvSpPr/>
          <p:nvPr userDrawn="1"/>
        </p:nvSpPr>
        <p:spPr>
          <a:xfrm>
            <a:off x="0" y="0"/>
            <a:ext cx="5660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73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0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32500" lnSpcReduction="20000"/>
          </a:bodyPr>
          <a:lstStyle/>
          <a:p>
            <a:pPr algn="just">
              <a:lnSpc>
                <a:spcPct val="120000"/>
              </a:lnSpc>
            </a:pPr>
            <a:r>
              <a:rPr lang="bs-Latn-BA" sz="4500" dirty="0">
                <a:latin typeface="Times New Roman" panose="02020603050405020304" pitchFamily="18" charset="0"/>
                <a:ea typeface="Calibri" panose="020F0502020204030204" pitchFamily="34" charset="0"/>
                <a:cs typeface="Times New Roman" panose="02020603050405020304" pitchFamily="18" charset="0"/>
              </a:rPr>
              <a:t>Današnje</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bs-Latn-BA" sz="4500" dirty="0">
                <a:latin typeface="Times New Roman" panose="02020603050405020304" pitchFamily="18" charset="0"/>
                <a:ea typeface="Calibri" panose="020F0502020204030204" pitchFamily="34" charset="0"/>
                <a:cs typeface="Times New Roman" panose="02020603050405020304" pitchFamily="18" charset="0"/>
              </a:rPr>
              <a:t>Sarajevo i pored brojnih otežavajućih okolnosti, je izuzetno dinamičan i aktivan grad koji svoje potencijale i resurse nastoji na najbolji mogući način iskoristiti, na dobrobit svojih građanki i građana.</a:t>
            </a:r>
            <a:endParaRPr lang="en-GB" sz="4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Grad Sarajevo </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podržava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projekte</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organizacija</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civilnog</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društva</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 koje imaju za cilj promociju tolerancije, inkluzije, nenasilja i ravnopravnosti,</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a:latin typeface="Times New Roman" panose="02020603050405020304" pitchFamily="18" charset="0"/>
                <a:ea typeface="Calibri" panose="020F0502020204030204" pitchFamily="34" charset="0"/>
                <a:cs typeface="Times New Roman" panose="02020603050405020304" pitchFamily="18" charset="0"/>
              </a:rPr>
              <a:t>rad </a:t>
            </a:r>
            <a:r>
              <a:rPr lang="en-GB" sz="4500" dirty="0" err="1">
                <a:latin typeface="Times New Roman" panose="02020603050405020304" pitchFamily="18" charset="0"/>
                <a:ea typeface="Calibri" panose="020F0502020204030204" pitchFamily="34" charset="0"/>
                <a:cs typeface="Times New Roman" panose="02020603050405020304" pitchFamily="18" charset="0"/>
              </a:rPr>
              <a:t>nacionalnih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udruženja</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i</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vjerskih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zajednica</a:t>
            </a:r>
            <a:r>
              <a:rPr lang="hr-BA" sz="4500" dirty="0">
                <a:latin typeface="Times New Roman" panose="02020603050405020304" pitchFamily="18" charset="0"/>
                <a:ea typeface="Calibri" panose="020F0502020204030204" pitchFamily="34" charset="0"/>
                <a:cs typeface="Times New Roman" panose="02020603050405020304" pitchFamily="18" charset="0"/>
              </a:rPr>
              <a:t>. </a:t>
            </a:r>
            <a:endParaRPr lang="en-GB"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hr-HR" sz="4500" dirty="0">
                <a:effectLst/>
                <a:latin typeface="Times New Roman" panose="02020603050405020304" pitchFamily="18" charset="0"/>
                <a:ea typeface="Times New Roman" panose="02020603050405020304" pitchFamily="18" charset="0"/>
              </a:rPr>
              <a:t>Sarajevo gradimo kao </a:t>
            </a:r>
            <a:r>
              <a:rPr lang="hr-HR" sz="4500" dirty="0" err="1">
                <a:effectLst/>
                <a:latin typeface="Times New Roman" panose="02020603050405020304" pitchFamily="18" charset="0"/>
                <a:ea typeface="Times New Roman" panose="02020603050405020304" pitchFamily="18" charset="0"/>
              </a:rPr>
              <a:t>prijestonicu</a:t>
            </a:r>
            <a:r>
              <a:rPr lang="hr-HR" sz="4500" dirty="0">
                <a:effectLst/>
                <a:latin typeface="Times New Roman" panose="02020603050405020304" pitchFamily="18" charset="0"/>
                <a:ea typeface="Times New Roman" panose="02020603050405020304" pitchFamily="18" charset="0"/>
              </a:rPr>
              <a:t> mira, kao grad koji želi da se njegovo tragično iskustvo iz nedavne prošlosti nikada, nigdje i nikome ne ponovi, kao grad dijaloga sa porukom da poštujemo jedni druge, uvažavamo naše različitosti, kako bismo gradili bolju budućnost za sebe ali i one koji će doći poslije nas.</a:t>
            </a:r>
            <a:endParaRPr lang="en-GB" sz="4500" dirty="0">
              <a:effectLst/>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32500" lnSpcReduction="20000"/>
          </a:bodyPr>
          <a:lstStyle/>
          <a:p>
            <a:pPr algn="just"/>
            <a:r>
              <a:rPr lang="it-IT" sz="5000" dirty="0">
                <a:latin typeface="Times New Roman" panose="02020603050405020304" pitchFamily="18" charset="0"/>
                <a:cs typeface="Times New Roman" panose="02020603050405020304" pitchFamily="18" charset="0"/>
              </a:rPr>
              <a:t>Le principali difficoltà attuali del «Vivere insieme in pace» che la città di Sarajevo deve affrontare quotidianamente sono soprattutto la situazione politica ed economica e le pressioni interne ed esterne. </a:t>
            </a:r>
          </a:p>
          <a:p>
            <a:pPr marL="0" indent="0" algn="just">
              <a:buNone/>
            </a:pPr>
            <a:endParaRPr lang="fr-FR"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Queste sono le sfide che la città di Sarajevo deve affrontare, ma anche la Bosnia-Erzegovina in generale. L'inosservanza e il disprezzo, le pressioni e le paure non devono determinare il nostro futuro. </a:t>
            </a:r>
          </a:p>
          <a:p>
            <a:pPr algn="just"/>
            <a:endParaRPr lang="it-IT"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Per questo oggi abbiamo più che mai bisogno di coraggio politico e di coraggio umano, ma anche di ogni altro tipo di coraggio che la città di Sarajevo ha sempre dimostrato per oltre cinque secoli e mezzo della sua storia.</a:t>
            </a:r>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it-IT" sz="3600" dirty="0"/>
              <a:t>Quali sono le grandi difficoltà attuali rispetto al «Vivere insieme in pace»?</a:t>
            </a:r>
          </a:p>
        </p:txBody>
      </p:sp>
    </p:spTree>
    <p:extLst>
      <p:ext uri="{BB962C8B-B14F-4D97-AF65-F5344CB8AC3E}">
        <p14:creationId xmlns:p14="http://schemas.microsoft.com/office/powerpoint/2010/main" val="7357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6EACE8-335F-8F87-D87E-C7F83A3C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13" y="3247794"/>
            <a:ext cx="4884484" cy="325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6B0799A-D546-4544-B513-F1172CE86BFA}"/>
              </a:ext>
            </a:extLst>
          </p:cNvPr>
          <p:cNvSpPr>
            <a:spLocks noGrp="1"/>
          </p:cNvSpPr>
          <p:nvPr>
            <p:ph type="title"/>
          </p:nvPr>
        </p:nvSpPr>
        <p:spPr>
          <a:xfrm>
            <a:off x="464101" y="156518"/>
            <a:ext cx="7348055" cy="2715891"/>
          </a:xfrm>
        </p:spPr>
        <p:txBody>
          <a:bodyPr>
            <a:noAutofit/>
          </a:bodyPr>
          <a:lstStyle/>
          <a:p>
            <a:r>
              <a:rPr lang="fr-FR" sz="3600" dirty="0"/>
              <a:t>S</a:t>
            </a:r>
            <a:r>
              <a:rPr lang="hr-BA" sz="3600" dirty="0"/>
              <a:t>uživot u Sarajevu</a:t>
            </a:r>
            <a:br>
              <a:rPr lang="hr-BA" sz="3600" dirty="0"/>
            </a:br>
            <a:br>
              <a:rPr lang="hr-BA" sz="3600" dirty="0"/>
            </a:br>
            <a:r>
              <a:rPr lang="fr-FR" sz="3600" dirty="0"/>
              <a:t>Sarajevo, </a:t>
            </a:r>
            <a:r>
              <a:rPr lang="it-IT" sz="3600" dirty="0"/>
              <a:t>ieri ed oggi</a:t>
            </a:r>
            <a:endParaRPr lang="fr-FR" sz="3600" dirty="0"/>
          </a:p>
        </p:txBody>
      </p:sp>
    </p:spTree>
    <p:extLst>
      <p:ext uri="{BB962C8B-B14F-4D97-AF65-F5344CB8AC3E}">
        <p14:creationId xmlns:p14="http://schemas.microsoft.com/office/powerpoint/2010/main" val="6339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92500" lnSpcReduction="20000"/>
          </a:bodyPr>
          <a:lstStyle/>
          <a:p>
            <a:pPr>
              <a:lnSpc>
                <a:spcPct val="110000"/>
              </a:lnSpc>
            </a:pPr>
            <a:r>
              <a:rPr lang="fr-FR" dirty="0">
                <a:latin typeface="Times New Roman" panose="02020603050405020304" pitchFamily="18" charset="0"/>
                <a:cs typeface="Times New Roman" panose="02020603050405020304" pitchFamily="18" charset="0"/>
              </a:rPr>
              <a:t>Sarajevo je </a:t>
            </a:r>
            <a:r>
              <a:rPr lang="fr-FR" dirty="0" err="1">
                <a:latin typeface="Times New Roman" panose="02020603050405020304" pitchFamily="18" charset="0"/>
                <a:cs typeface="Times New Roman" panose="02020603050405020304" pitchFamily="18" charset="0"/>
              </a:rPr>
              <a:t>osnovao</a:t>
            </a:r>
            <a:r>
              <a:rPr lang="fr-FR" dirty="0">
                <a:latin typeface="Times New Roman" panose="02020603050405020304" pitchFamily="18" charset="0"/>
                <a:cs typeface="Times New Roman" panose="02020603050405020304" pitchFamily="18" charset="0"/>
              </a:rPr>
              <a:t> Isa-</a:t>
            </a:r>
            <a:r>
              <a:rPr lang="fr-FR" dirty="0" err="1">
                <a:latin typeface="Times New Roman" panose="02020603050405020304" pitchFamily="18" charset="0"/>
                <a:cs typeface="Times New Roman" panose="02020603050405020304" pitchFamily="18" charset="0"/>
              </a:rPr>
              <a:t>beg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Ishaković</a:t>
            </a:r>
            <a:r>
              <a:rPr lang="fr-FR" dirty="0">
                <a:latin typeface="Times New Roman" panose="02020603050405020304" pitchFamily="18" charset="0"/>
                <a:cs typeface="Times New Roman" panose="02020603050405020304" pitchFamily="18" charset="0"/>
              </a:rPr>
              <a:t> 1462.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teče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njegov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kontinuirani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razvoj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sve</a:t>
            </a:r>
            <a:r>
              <a:rPr lang="fr-FR" dirty="0">
                <a:latin typeface="Times New Roman" panose="02020603050405020304" pitchFamily="18" charset="0"/>
                <a:cs typeface="Times New Roman" panose="02020603050405020304" pitchFamily="18" charset="0"/>
              </a:rPr>
              <a:t> do </a:t>
            </a:r>
            <a:r>
              <a:rPr lang="fr-FR" dirty="0" err="1">
                <a:latin typeface="Times New Roman" panose="02020603050405020304" pitchFamily="18" charset="0"/>
                <a:cs typeface="Times New Roman" panose="02020603050405020304" pitchFamily="18" charset="0"/>
              </a:rPr>
              <a:t>danas</a:t>
            </a:r>
            <a:r>
              <a:rPr lang="fr-FR" dirty="0">
                <a:latin typeface="Times New Roman" panose="02020603050405020304" pitchFamily="18" charset="0"/>
                <a:cs typeface="Times New Roman" panose="02020603050405020304" pitchFamily="18" charset="0"/>
              </a:rPr>
              <a:t>. </a:t>
            </a:r>
          </a:p>
          <a:p>
            <a:pPr marL="0" indent="0">
              <a:lnSpc>
                <a:spcPct val="110000"/>
              </a:lnSpc>
              <a:buNone/>
            </a:pPr>
            <a:endParaRPr lang="fr-FR" dirty="0">
              <a:latin typeface="Times New Roman" panose="02020603050405020304" pitchFamily="18" charset="0"/>
              <a:cs typeface="Times New Roman" panose="02020603050405020304" pitchFamily="18" charset="0"/>
            </a:endParaRPr>
          </a:p>
          <a:p>
            <a:pPr>
              <a:lnSpc>
                <a:spcPct val="110000"/>
              </a:lnSpc>
            </a:pPr>
            <a:r>
              <a:rPr lang="fr-FR" dirty="0" err="1">
                <a:latin typeface="Times New Roman" panose="02020603050405020304" pitchFamily="18" charset="0"/>
                <a:cs typeface="Times New Roman" panose="02020603050405020304" pitchFamily="18" charset="0"/>
              </a:rPr>
              <a:t>Prema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posljednjem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popisu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stanovništva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a:t>
            </a:r>
            <a:r>
              <a:rPr lang="fr-FR" dirty="0">
                <a:latin typeface="Times New Roman" panose="02020603050405020304" pitchFamily="18" charset="0"/>
                <a:cs typeface="Times New Roman" panose="02020603050405020304" pitchFamily="18" charset="0"/>
              </a:rPr>
              <a:t> 2013.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ukupan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broj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stanovnika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Grada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Sarajeva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iznosi</a:t>
            </a:r>
            <a:r>
              <a:rPr lang="fr-FR" dirty="0">
                <a:latin typeface="Times New Roman" panose="02020603050405020304" pitchFamily="18" charset="0"/>
                <a:cs typeface="Times New Roman" panose="02020603050405020304" pitchFamily="18" charset="0"/>
              </a:rPr>
              <a:t> 275.524, </a:t>
            </a:r>
            <a:r>
              <a:rPr lang="fr-FR" dirty="0" err="1">
                <a:latin typeface="Times New Roman" panose="02020603050405020304" pitchFamily="18" charset="0"/>
                <a:cs typeface="Times New Roman" panose="02020603050405020304" pitchFamily="18" charset="0"/>
              </a:rPr>
              <a:t>dok</a:t>
            </a:r>
            <a:r>
              <a:rPr lang="fr-FR" dirty="0">
                <a:latin typeface="Times New Roman" panose="02020603050405020304" pitchFamily="18" charset="0"/>
                <a:cs typeface="Times New Roman" panose="02020603050405020304" pitchFamily="18" charset="0"/>
              </a:rPr>
              <a:t> se </a:t>
            </a:r>
            <a:r>
              <a:rPr lang="fr-FR" dirty="0" err="1">
                <a:latin typeface="Times New Roman" panose="02020603050405020304" pitchFamily="18" charset="0"/>
                <a:cs typeface="Times New Roman" panose="02020603050405020304" pitchFamily="18" charset="0"/>
              </a:rPr>
              <a:t>stanovništvo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Kantona</a:t>
            </a:r>
            <a:r>
              <a:rPr lang="fr-FR" dirty="0">
                <a:latin typeface="Times New Roman" panose="02020603050405020304" pitchFamily="18" charset="0"/>
                <a:cs typeface="Times New Roman" panose="02020603050405020304" pitchFamily="18" charset="0"/>
              </a:rPr>
              <a:t> Sarajevo </a:t>
            </a:r>
            <a:r>
              <a:rPr lang="fr-FR" dirty="0" err="1">
                <a:latin typeface="Times New Roman" panose="02020603050405020304" pitchFamily="18" charset="0"/>
                <a:cs typeface="Times New Roman" panose="02020603050405020304" pitchFamily="18" charset="0"/>
              </a:rPr>
              <a:t>procjenjuje</a:t>
            </a:r>
            <a:r>
              <a:rPr lang="fr-FR" dirty="0">
                <a:latin typeface="Times New Roman" panose="02020603050405020304" pitchFamily="18" charset="0"/>
                <a:cs typeface="Times New Roman" panose="02020603050405020304" pitchFamily="18" charset="0"/>
              </a:rPr>
              <a:t> na 413.593.</a:t>
            </a: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92500" lnSpcReduction="20000"/>
          </a:bodyPr>
          <a:lstStyle/>
          <a:p>
            <a:pPr algn="just">
              <a:lnSpc>
                <a:spcPct val="115000"/>
              </a:lnSpc>
            </a:pPr>
            <a:r>
              <a:rPr lang="it-IT" dirty="0">
                <a:latin typeface="Times New Roman" panose="02020603050405020304" pitchFamily="18" charset="0"/>
                <a:ea typeface="Times New Roman" panose="02020603050405020304" pitchFamily="18" charset="0"/>
              </a:rPr>
              <a:t>La città di Sarajevo è stata fondata nel 1462 da Isa bey </a:t>
            </a:r>
            <a:r>
              <a:rPr lang="it-IT" dirty="0" err="1">
                <a:latin typeface="Times New Roman" panose="02020603050405020304" pitchFamily="18" charset="0"/>
                <a:ea typeface="Times New Roman" panose="02020603050405020304" pitchFamily="18" charset="0"/>
              </a:rPr>
              <a:t>Ishaković</a:t>
            </a:r>
            <a:r>
              <a:rPr lang="it-IT" dirty="0">
                <a:latin typeface="Times New Roman" panose="02020603050405020304" pitchFamily="18" charset="0"/>
                <a:ea typeface="Times New Roman" panose="02020603050405020304" pitchFamily="18" charset="0"/>
              </a:rPr>
              <a:t>. Dalla sua fondazione la città si è continuamente sviluppata fino ad oggi</a:t>
            </a:r>
            <a:r>
              <a:rPr lang="fr-FR" sz="2800" dirty="0">
                <a:latin typeface="Times New Roman" panose="02020603050405020304" pitchFamily="18" charset="0"/>
                <a:ea typeface="Times New Roman" panose="02020603050405020304" pitchFamily="18" charset="0"/>
              </a:rPr>
              <a:t>.</a:t>
            </a:r>
            <a:r>
              <a:rPr lang="bs-Latn-BA" sz="2800" dirty="0">
                <a:effectLst/>
                <a:latin typeface="Times New Roman" panose="02020603050405020304" pitchFamily="18" charset="0"/>
                <a:ea typeface="Times New Roman" panose="02020603050405020304" pitchFamily="18" charset="0"/>
              </a:rPr>
              <a:t> </a:t>
            </a:r>
            <a:endParaRPr lang="hr-BA" sz="2800" dirty="0">
              <a:latin typeface="Times New Roman" panose="02020603050405020304" pitchFamily="18" charset="0"/>
              <a:ea typeface="Times New Roman" panose="02020603050405020304" pitchFamily="18" charset="0"/>
            </a:endParaRPr>
          </a:p>
          <a:p>
            <a:pPr algn="just">
              <a:lnSpc>
                <a:spcPct val="115000"/>
              </a:lnSpc>
            </a:pPr>
            <a:r>
              <a:rPr lang="it-IT" dirty="0">
                <a:solidFill>
                  <a:srgbClr val="777777"/>
                </a:solidFill>
                <a:latin typeface="Times New Roman" panose="02020603050405020304" pitchFamily="18" charset="0"/>
                <a:cs typeface="Times New Roman" panose="02020603050405020304" pitchFamily="18" charset="0"/>
              </a:rPr>
              <a:t>Secondo l'ultimo censimento della popolazione del 2013, la città di Sarajevo contava 275.524 abitanti e il numero di abitanti del Cantone di Sarajevo è stimato a 413.593.</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p>
          <a:p>
            <a:r>
              <a:rPr lang="fr-FR" sz="3600" dirty="0" err="1"/>
              <a:t>ieri</a:t>
            </a:r>
            <a:r>
              <a:rPr lang="hr-BA" sz="3600" dirty="0"/>
              <a:t> e</a:t>
            </a:r>
            <a:r>
              <a:rPr lang="it-IT" sz="3600" dirty="0"/>
              <a:t> oggi</a:t>
            </a:r>
            <a:endParaRPr lang="fr-FR" sz="3600" dirty="0"/>
          </a:p>
        </p:txBody>
      </p:sp>
    </p:spTree>
    <p:extLst>
      <p:ext uri="{BB962C8B-B14F-4D97-AF65-F5344CB8AC3E}">
        <p14:creationId xmlns:p14="http://schemas.microsoft.com/office/powerpoint/2010/main" val="28452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0000" lnSpcReduction="20000"/>
          </a:bodyPr>
          <a:lstStyle/>
          <a:p>
            <a:pPr algn="just">
              <a:lnSpc>
                <a:spcPct val="120000"/>
              </a:lnSpc>
            </a:pPr>
            <a:r>
              <a:rPr lang="fr-FR" sz="3400" dirty="0" err="1"/>
              <a:t>Od</a:t>
            </a:r>
            <a:r>
              <a:rPr lang="fr-FR" sz="3400" dirty="0"/>
              <a:t> </a:t>
            </a:r>
            <a:r>
              <a:rPr lang="fr-FR" sz="3400" dirty="0" err="1"/>
              <a:t>svog</a:t>
            </a:r>
            <a:r>
              <a:rPr lang="fr-FR" sz="3400" dirty="0"/>
              <a:t> </a:t>
            </a:r>
            <a:r>
              <a:rPr lang="fr-FR" sz="3400" dirty="0" err="1"/>
              <a:t>osnutka</a:t>
            </a:r>
            <a:r>
              <a:rPr lang="fr-FR" sz="3400" dirty="0"/>
              <a:t> to je </a:t>
            </a:r>
            <a:r>
              <a:rPr lang="fr-FR" sz="3400" dirty="0" err="1"/>
              <a:t>grad</a:t>
            </a:r>
            <a:r>
              <a:rPr lang="fr-FR" sz="3400" dirty="0"/>
              <a:t> u </a:t>
            </a:r>
            <a:r>
              <a:rPr lang="fr-FR" sz="3400" dirty="0" err="1"/>
              <a:t>kojem</a:t>
            </a:r>
            <a:r>
              <a:rPr lang="fr-FR" sz="3400" dirty="0"/>
              <a:t> su se </a:t>
            </a:r>
            <a:r>
              <a:rPr lang="fr-FR" sz="3400" dirty="0" err="1"/>
              <a:t>ispreplitale</a:t>
            </a:r>
            <a:r>
              <a:rPr lang="fr-FR" sz="3400" dirty="0"/>
              <a:t> </a:t>
            </a:r>
            <a:r>
              <a:rPr lang="fr-FR" sz="3400" dirty="0" err="1"/>
              <a:t>različite</a:t>
            </a:r>
            <a:r>
              <a:rPr lang="fr-FR" sz="3400" dirty="0"/>
              <a:t> </a:t>
            </a:r>
            <a:r>
              <a:rPr lang="fr-FR" sz="3400" dirty="0" err="1"/>
              <a:t>kulture</a:t>
            </a:r>
            <a:r>
              <a:rPr lang="fr-FR" sz="3400" dirty="0"/>
              <a:t> i </a:t>
            </a:r>
            <a:r>
              <a:rPr lang="fr-FR" sz="3400" dirty="0" err="1"/>
              <a:t>tradicije</a:t>
            </a:r>
            <a:r>
              <a:rPr lang="fr-FR" sz="3400" dirty="0"/>
              <a:t>, </a:t>
            </a:r>
            <a:r>
              <a:rPr lang="fr-FR" sz="3400" dirty="0" err="1"/>
              <a:t>koje</a:t>
            </a:r>
            <a:r>
              <a:rPr lang="fr-FR" sz="3400" dirty="0"/>
              <a:t> su </a:t>
            </a:r>
            <a:r>
              <a:rPr lang="fr-FR" sz="3400" dirty="0" err="1"/>
              <a:t>ostavile</a:t>
            </a:r>
            <a:r>
              <a:rPr lang="fr-FR" sz="3400" dirty="0"/>
              <a:t> </a:t>
            </a:r>
            <a:r>
              <a:rPr lang="fr-FR" sz="3400" dirty="0" err="1"/>
              <a:t>svoj</a:t>
            </a:r>
            <a:r>
              <a:rPr lang="fr-FR" sz="3400" dirty="0"/>
              <a:t> </a:t>
            </a:r>
            <a:r>
              <a:rPr lang="fr-FR" sz="3400" dirty="0" err="1"/>
              <a:t>trag</a:t>
            </a:r>
            <a:r>
              <a:rPr lang="fr-FR" sz="3400" dirty="0"/>
              <a:t> na </a:t>
            </a:r>
            <a:r>
              <a:rPr lang="fr-FR" sz="3400" dirty="0" err="1"/>
              <a:t>njegovoj</a:t>
            </a:r>
            <a:r>
              <a:rPr lang="fr-FR" sz="3400" dirty="0"/>
              <a:t> </a:t>
            </a:r>
            <a:r>
              <a:rPr lang="fr-FR" sz="3400" dirty="0" err="1"/>
              <a:t>duhovnoj</a:t>
            </a:r>
            <a:r>
              <a:rPr lang="fr-FR" sz="3400" dirty="0"/>
              <a:t> i </a:t>
            </a:r>
            <a:r>
              <a:rPr lang="fr-FR" sz="3400" dirty="0" err="1"/>
              <a:t>materijalnoj</a:t>
            </a:r>
            <a:r>
              <a:rPr lang="fr-FR" sz="3400" dirty="0"/>
              <a:t> </a:t>
            </a:r>
            <a:r>
              <a:rPr lang="fr-FR" sz="3400" dirty="0" err="1"/>
              <a:t>baštini</a:t>
            </a:r>
            <a:r>
              <a:rPr lang="fr-FR" sz="3400" dirty="0"/>
              <a:t>, te </a:t>
            </a:r>
            <a:r>
              <a:rPr lang="fr-FR" sz="3400" dirty="0" err="1"/>
              <a:t>duhu</a:t>
            </a:r>
            <a:r>
              <a:rPr lang="fr-FR" sz="3400" dirty="0"/>
              <a:t> </a:t>
            </a:r>
            <a:r>
              <a:rPr lang="fr-FR" sz="3400" dirty="0" err="1"/>
              <a:t>njegovih</a:t>
            </a:r>
            <a:r>
              <a:rPr lang="fr-FR" sz="3400" dirty="0"/>
              <a:t> </a:t>
            </a:r>
            <a:r>
              <a:rPr lang="fr-FR" sz="3400" dirty="0" err="1"/>
              <a:t>ljudi</a:t>
            </a:r>
            <a:r>
              <a:rPr lang="fr-FR" sz="3400" dirty="0"/>
              <a:t>. </a:t>
            </a:r>
          </a:p>
          <a:p>
            <a:pPr algn="just">
              <a:lnSpc>
                <a:spcPct val="120000"/>
              </a:lnSpc>
            </a:pPr>
            <a:endParaRPr lang="fr-FR" sz="3400" dirty="0"/>
          </a:p>
          <a:p>
            <a:pPr algn="just">
              <a:lnSpc>
                <a:spcPct val="120000"/>
              </a:lnSpc>
            </a:pPr>
            <a:r>
              <a:rPr lang="fr-FR" sz="3400" dirty="0" err="1"/>
              <a:t>Od</a:t>
            </a:r>
            <a:r>
              <a:rPr lang="fr-FR" sz="3400" dirty="0"/>
              <a:t> </a:t>
            </a:r>
            <a:r>
              <a:rPr lang="fr-FR" sz="3400" dirty="0" err="1"/>
              <a:t>njegovog</a:t>
            </a:r>
            <a:r>
              <a:rPr lang="fr-FR" sz="3400" dirty="0"/>
              <a:t> </a:t>
            </a:r>
            <a:r>
              <a:rPr lang="fr-FR" sz="3400" dirty="0" err="1"/>
              <a:t>postanka</a:t>
            </a:r>
            <a:r>
              <a:rPr lang="fr-FR" sz="3400" dirty="0"/>
              <a:t>, </a:t>
            </a:r>
            <a:r>
              <a:rPr lang="fr-FR" sz="3400" dirty="0" err="1"/>
              <a:t>pripadnici</a:t>
            </a:r>
            <a:r>
              <a:rPr lang="fr-FR" sz="3400" dirty="0"/>
              <a:t> </a:t>
            </a:r>
            <a:r>
              <a:rPr lang="fr-FR" sz="3400" dirty="0" err="1"/>
              <a:t>četiri</a:t>
            </a:r>
            <a:r>
              <a:rPr lang="fr-FR" sz="3400" dirty="0"/>
              <a:t> </a:t>
            </a:r>
            <a:r>
              <a:rPr lang="fr-FR" sz="3400" dirty="0" err="1"/>
              <a:t>konfesije</a:t>
            </a:r>
            <a:r>
              <a:rPr lang="fr-FR" sz="3400" dirty="0"/>
              <a:t> </a:t>
            </a:r>
            <a:r>
              <a:rPr lang="fr-FR" sz="3400" dirty="0" err="1"/>
              <a:t>gradili</a:t>
            </a:r>
            <a:r>
              <a:rPr lang="fr-FR" sz="3400" dirty="0"/>
              <a:t> su </a:t>
            </a:r>
            <a:r>
              <a:rPr lang="fr-FR" sz="3400" dirty="0" err="1"/>
              <a:t>svoj</a:t>
            </a:r>
            <a:r>
              <a:rPr lang="fr-FR" sz="3400" dirty="0"/>
              <a:t> </a:t>
            </a:r>
            <a:r>
              <a:rPr lang="fr-FR" sz="3400" dirty="0" err="1"/>
              <a:t>suživot</a:t>
            </a:r>
            <a:r>
              <a:rPr lang="fr-FR" sz="3400" dirty="0"/>
              <a:t> u </a:t>
            </a:r>
            <a:r>
              <a:rPr lang="fr-FR" sz="3400" dirty="0" err="1"/>
              <a:t>Sarajevu</a:t>
            </a:r>
            <a:r>
              <a:rPr lang="fr-FR" sz="3400" dirty="0"/>
              <a:t> u </a:t>
            </a:r>
            <a:r>
              <a:rPr lang="fr-FR" sz="3400" dirty="0" err="1"/>
              <a:t>međusobnom</a:t>
            </a:r>
            <a:r>
              <a:rPr lang="fr-FR" sz="3400" dirty="0"/>
              <a:t> </a:t>
            </a:r>
            <a:r>
              <a:rPr lang="fr-FR" sz="3400" dirty="0" err="1"/>
              <a:t>razumijevanju</a:t>
            </a:r>
            <a:r>
              <a:rPr lang="fr-FR" sz="3400" dirty="0"/>
              <a:t> i </a:t>
            </a:r>
            <a:r>
              <a:rPr lang="fr-FR" sz="3400" dirty="0" err="1"/>
              <a:t>povjerenju</a:t>
            </a:r>
            <a:r>
              <a:rPr lang="fr-FR" sz="3400" dirty="0"/>
              <a:t>. </a:t>
            </a:r>
            <a:r>
              <a:rPr lang="fr-FR" sz="3400" dirty="0" err="1"/>
              <a:t>Svaki</a:t>
            </a:r>
            <a:r>
              <a:rPr lang="fr-FR" sz="3400" dirty="0"/>
              <a:t> dan se u </a:t>
            </a:r>
            <a:r>
              <a:rPr lang="fr-FR" sz="3400" dirty="0" err="1"/>
              <a:t>njemu</a:t>
            </a:r>
            <a:r>
              <a:rPr lang="fr-FR" sz="3400" dirty="0"/>
              <a:t> </a:t>
            </a:r>
            <a:r>
              <a:rPr lang="fr-FR" sz="3400" dirty="0" err="1"/>
              <a:t>isprepliću</a:t>
            </a:r>
            <a:r>
              <a:rPr lang="fr-FR" sz="3400" dirty="0"/>
              <a:t> </a:t>
            </a:r>
            <a:r>
              <a:rPr lang="fr-FR" sz="3400" dirty="0" err="1"/>
              <a:t>pozivi</a:t>
            </a:r>
            <a:r>
              <a:rPr lang="fr-FR" sz="3400" dirty="0"/>
              <a:t> na </a:t>
            </a:r>
            <a:r>
              <a:rPr lang="fr-FR" sz="3400" dirty="0" err="1"/>
              <a:t>molitvu</a:t>
            </a:r>
            <a:r>
              <a:rPr lang="fr-FR" sz="3400" dirty="0"/>
              <a:t> </a:t>
            </a:r>
            <a:r>
              <a:rPr lang="fr-FR" sz="3400" dirty="0" err="1"/>
              <a:t>iz</a:t>
            </a:r>
            <a:r>
              <a:rPr lang="fr-FR" sz="3400" dirty="0"/>
              <a:t> </a:t>
            </a:r>
            <a:r>
              <a:rPr lang="fr-FR" sz="3400" dirty="0" err="1"/>
              <a:t>svih</a:t>
            </a:r>
            <a:r>
              <a:rPr lang="fr-FR" sz="3400" dirty="0"/>
              <a:t> </a:t>
            </a:r>
            <a:r>
              <a:rPr lang="fr-FR" sz="3400" dirty="0" err="1"/>
              <a:t>bogomolja</a:t>
            </a:r>
            <a:r>
              <a:rPr lang="fr-FR" sz="3400" dirty="0"/>
              <a:t>, </a:t>
            </a:r>
            <a:r>
              <a:rPr lang="fr-FR" sz="3400" dirty="0" err="1"/>
              <a:t>kao</a:t>
            </a:r>
            <a:r>
              <a:rPr lang="fr-FR" sz="3400" dirty="0"/>
              <a:t> </a:t>
            </a:r>
            <a:r>
              <a:rPr lang="fr-FR" sz="3400" dirty="0" err="1"/>
              <a:t>podsjetnik</a:t>
            </a:r>
            <a:r>
              <a:rPr lang="fr-FR" sz="3400" dirty="0"/>
              <a:t> da je </a:t>
            </a:r>
            <a:r>
              <a:rPr lang="fr-FR" sz="3400" dirty="0" err="1"/>
              <a:t>Sarajlijama</a:t>
            </a:r>
            <a:r>
              <a:rPr lang="fr-FR" sz="3400" dirty="0"/>
              <a:t> </a:t>
            </a:r>
            <a:r>
              <a:rPr lang="fr-FR" sz="3400" dirty="0" err="1"/>
              <a:t>međusobno</a:t>
            </a:r>
            <a:r>
              <a:rPr lang="fr-FR" sz="3400" dirty="0"/>
              <a:t> </a:t>
            </a:r>
            <a:r>
              <a:rPr lang="fr-FR" sz="3400" dirty="0" err="1"/>
              <a:t>uvažavanje</a:t>
            </a:r>
            <a:r>
              <a:rPr lang="fr-FR" sz="3400" dirty="0"/>
              <a:t> </a:t>
            </a:r>
            <a:r>
              <a:rPr lang="fr-FR" sz="3400" dirty="0" err="1"/>
              <a:t>način</a:t>
            </a:r>
            <a:r>
              <a:rPr lang="fr-FR" sz="3400" dirty="0"/>
              <a:t> </a:t>
            </a:r>
            <a:r>
              <a:rPr lang="fr-FR" sz="3400" dirty="0" err="1"/>
              <a:t>života</a:t>
            </a:r>
            <a:r>
              <a:rPr lang="fr-FR" sz="3400" dirty="0"/>
              <a:t>, a ne </a:t>
            </a:r>
            <a:r>
              <a:rPr lang="fr-FR" sz="3400" dirty="0" err="1"/>
              <a:t>nametnuta</a:t>
            </a:r>
            <a:r>
              <a:rPr lang="fr-FR" sz="3400" dirty="0"/>
              <a:t> norma </a:t>
            </a:r>
            <a:r>
              <a:rPr lang="fr-FR" sz="3400" dirty="0" err="1"/>
              <a:t>koju</a:t>
            </a:r>
            <a:r>
              <a:rPr lang="fr-FR" sz="3400" dirty="0"/>
              <a:t> </a:t>
            </a:r>
            <a:r>
              <a:rPr lang="fr-FR" sz="3400" dirty="0" err="1"/>
              <a:t>moraju</a:t>
            </a:r>
            <a:r>
              <a:rPr lang="fr-FR" sz="3400" dirty="0"/>
              <a:t> </a:t>
            </a:r>
            <a:r>
              <a:rPr lang="fr-FR" sz="3400" dirty="0" err="1"/>
              <a:t>poštovati</a:t>
            </a:r>
            <a:r>
              <a:rPr lang="fr-FR" sz="3400" dirty="0"/>
              <a:t>.</a:t>
            </a:r>
          </a:p>
          <a:p>
            <a:pPr algn="just">
              <a:lnSpc>
                <a:spcPct val="120000"/>
              </a:lnSpc>
            </a:pPr>
            <a:endParaRPr lang="fr-FR" sz="3400" dirty="0"/>
          </a:p>
          <a:p>
            <a:pPr algn="just">
              <a:lnSpc>
                <a:spcPct val="120000"/>
              </a:lnSpc>
            </a:pPr>
            <a:r>
              <a:rPr lang="fr-FR" sz="3400" dirty="0" err="1"/>
              <a:t>Grad</a:t>
            </a:r>
            <a:r>
              <a:rPr lang="fr-FR" sz="3400" dirty="0"/>
              <a:t> Sarajevo je bio i </a:t>
            </a:r>
            <a:r>
              <a:rPr lang="fr-FR" sz="3400" dirty="0" err="1"/>
              <a:t>ostao</a:t>
            </a:r>
            <a:r>
              <a:rPr lang="fr-FR" sz="3400" dirty="0"/>
              <a:t> </a:t>
            </a:r>
            <a:r>
              <a:rPr lang="fr-FR" sz="3400" dirty="0" err="1"/>
              <a:t>most</a:t>
            </a:r>
            <a:r>
              <a:rPr lang="fr-FR" sz="3400" dirty="0"/>
              <a:t> </a:t>
            </a:r>
            <a:r>
              <a:rPr lang="fr-FR" sz="3400" dirty="0" err="1"/>
              <a:t>između</a:t>
            </a:r>
            <a:r>
              <a:rPr lang="fr-FR" sz="3400" dirty="0"/>
              <a:t> </a:t>
            </a:r>
            <a:r>
              <a:rPr lang="fr-FR" sz="3400" dirty="0" err="1"/>
              <a:t>različitih</a:t>
            </a:r>
            <a:r>
              <a:rPr lang="fr-FR" sz="3400" dirty="0"/>
              <a:t> </a:t>
            </a:r>
            <a:r>
              <a:rPr lang="fr-FR" sz="3400" dirty="0" err="1"/>
              <a:t>kulturno-historijskih</a:t>
            </a:r>
            <a:r>
              <a:rPr lang="fr-FR" sz="3400" dirty="0"/>
              <a:t> </a:t>
            </a:r>
            <a:r>
              <a:rPr lang="fr-FR" sz="3400" dirty="0" err="1"/>
              <a:t>epoha</a:t>
            </a:r>
            <a:r>
              <a:rPr lang="fr-FR" sz="3400" dirty="0"/>
              <a:t>, </a:t>
            </a:r>
            <a:r>
              <a:rPr lang="fr-FR" sz="3400" dirty="0" err="1"/>
              <a:t>katalizator</a:t>
            </a:r>
            <a:r>
              <a:rPr lang="fr-FR" sz="3400" dirty="0"/>
              <a:t> </a:t>
            </a:r>
            <a:r>
              <a:rPr lang="fr-FR" sz="3400" dirty="0" err="1"/>
              <a:t>suprotnosti</a:t>
            </a:r>
            <a:r>
              <a:rPr lang="fr-FR" sz="3400" dirty="0"/>
              <a:t>, </a:t>
            </a:r>
            <a:r>
              <a:rPr lang="fr-FR" sz="3400" dirty="0" err="1"/>
              <a:t>spoj</a:t>
            </a:r>
            <a:r>
              <a:rPr lang="fr-FR" sz="3400" dirty="0"/>
              <a:t> </a:t>
            </a:r>
            <a:r>
              <a:rPr lang="fr-FR" sz="3400" dirty="0" err="1"/>
              <a:t>starog</a:t>
            </a:r>
            <a:r>
              <a:rPr lang="fr-FR" sz="3400" dirty="0"/>
              <a:t> i </a:t>
            </a:r>
            <a:r>
              <a:rPr lang="fr-FR" sz="3400" dirty="0" err="1"/>
              <a:t>novog</a:t>
            </a:r>
            <a:r>
              <a:rPr lang="fr-FR" sz="3400" dirty="0"/>
              <a:t>, </a:t>
            </a:r>
            <a:r>
              <a:rPr lang="fr-FR" sz="3400" dirty="0" err="1"/>
              <a:t>Istoka</a:t>
            </a:r>
            <a:r>
              <a:rPr lang="fr-FR" sz="3400" dirty="0"/>
              <a:t> i </a:t>
            </a:r>
            <a:r>
              <a:rPr lang="fr-FR" sz="3400" dirty="0" err="1"/>
              <a:t>Zapada</a:t>
            </a:r>
            <a:r>
              <a:rPr lang="fr-FR" sz="3400" dirty="0"/>
              <a:t>, </a:t>
            </a:r>
            <a:r>
              <a:rPr lang="fr-FR" sz="3400" dirty="0" err="1"/>
              <a:t>spoj</a:t>
            </a:r>
            <a:r>
              <a:rPr lang="fr-FR" sz="3400" dirty="0"/>
              <a:t> </a:t>
            </a:r>
            <a:r>
              <a:rPr lang="fr-FR" sz="3400" dirty="0" err="1"/>
              <a:t>jedinstva</a:t>
            </a:r>
            <a:r>
              <a:rPr lang="fr-FR" sz="3400" dirty="0"/>
              <a:t> u </a:t>
            </a:r>
            <a:r>
              <a:rPr lang="fr-FR" sz="3400" dirty="0" err="1"/>
              <a:t>različitosti</a:t>
            </a:r>
            <a:r>
              <a:rPr lang="fr-FR" sz="3400" dirty="0"/>
              <a:t>.</a:t>
            </a:r>
          </a:p>
          <a:p>
            <a:endParaRPr lang="fr-FR" dirty="0"/>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gn="just">
              <a:lnSpc>
                <a:spcPct val="115000"/>
              </a:lnSpc>
            </a:pPr>
            <a:r>
              <a:rPr lang="it-IT" sz="4000" dirty="0">
                <a:latin typeface="Times New Roman" panose="02020603050405020304" pitchFamily="18" charset="0"/>
                <a:ea typeface="Times New Roman" panose="02020603050405020304" pitchFamily="18" charset="0"/>
                <a:cs typeface="Times New Roman" panose="02020603050405020304" pitchFamily="18" charset="0"/>
              </a:rPr>
              <a:t>Sarajevo è sempre stata la città dove si incontravano culture e tradizioni diverse, che hanno lasciato le loro tracce sul suo patrimonio spirituale e materiale, nonché sullo spirito dei suoi abitanti. </a:t>
            </a:r>
          </a:p>
          <a:p>
            <a:pPr algn="just">
              <a:lnSpc>
                <a:spcPct val="115000"/>
              </a:lnSpc>
            </a:pPr>
            <a:r>
              <a:rPr lang="it-IT" sz="4000" dirty="0">
                <a:latin typeface="Times New Roman" panose="02020603050405020304" pitchFamily="18" charset="0"/>
                <a:ea typeface="Times New Roman" panose="02020603050405020304" pitchFamily="18" charset="0"/>
                <a:cs typeface="Times New Roman" panose="02020603050405020304" pitchFamily="18" charset="0"/>
              </a:rPr>
              <a:t>Fin dalla fondazione della città, i membri di quattro religioni vivono insieme nel rispetto e nella fiducia. Ogni giorno la città riecheggia appelli alle preghiere provenienti da tutti i luoghi di culto, ricordando che per i </a:t>
            </a:r>
            <a:r>
              <a:rPr lang="it-IT" sz="4000" dirty="0" err="1">
                <a:latin typeface="Times New Roman" panose="02020603050405020304" pitchFamily="18" charset="0"/>
                <a:ea typeface="Times New Roman" panose="02020603050405020304" pitchFamily="18" charset="0"/>
                <a:cs typeface="Times New Roman" panose="02020603050405020304" pitchFamily="18" charset="0"/>
              </a:rPr>
              <a:t>sarajeviani</a:t>
            </a:r>
            <a:r>
              <a:rPr lang="it-IT" sz="4000" dirty="0">
                <a:latin typeface="Times New Roman" panose="02020603050405020304" pitchFamily="18" charset="0"/>
                <a:ea typeface="Times New Roman" panose="02020603050405020304" pitchFamily="18" charset="0"/>
                <a:cs typeface="Times New Roman" panose="02020603050405020304" pitchFamily="18" charset="0"/>
              </a:rPr>
              <a:t> il rispetto reciproco è uno stile di vita e non una norma imposta a cui devono obbedire</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bs-Latn-BA"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it-IT" sz="4000" dirty="0">
                <a:latin typeface="Times New Roman" panose="02020603050405020304" pitchFamily="18" charset="0"/>
                <a:ea typeface="Times New Roman" panose="02020603050405020304" pitchFamily="18" charset="0"/>
              </a:rPr>
              <a:t>La città di Sarajevo era e rimane il ponte tra diverse epoche culturali e storiche, il catalizzatore delle contraddizioni, il luogo di incontro del vecchio e del nuovo, dell'Oriente e dell'Occidente, il luogo in cui si uniscono diversità.</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p>
          <a:p>
            <a:r>
              <a:rPr lang="fr-FR" sz="3600" dirty="0" err="1"/>
              <a:t>ieri</a:t>
            </a:r>
            <a:r>
              <a:rPr lang="hr-BA" sz="3600" dirty="0"/>
              <a:t> e</a:t>
            </a:r>
            <a:r>
              <a:rPr lang="it-IT" sz="3600" dirty="0"/>
              <a:t> oggi</a:t>
            </a:r>
            <a:endParaRPr lang="fr-FR" sz="3600" dirty="0"/>
          </a:p>
          <a:p>
            <a:endParaRPr lang="fr-FR" sz="3600" dirty="0"/>
          </a:p>
        </p:txBody>
      </p:sp>
    </p:spTree>
    <p:extLst>
      <p:ext uri="{BB962C8B-B14F-4D97-AF65-F5344CB8AC3E}">
        <p14:creationId xmlns:p14="http://schemas.microsoft.com/office/powerpoint/2010/main" val="10486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hr-HR" sz="3600" dirty="0">
                <a:effectLst/>
                <a:latin typeface="Times New Roman" panose="02020603050405020304" pitchFamily="18" charset="0"/>
                <a:ea typeface="Calibri" panose="020F0502020204030204" pitchFamily="34" charset="0"/>
                <a:cs typeface="Times New Roman" panose="02020603050405020304" pitchFamily="18" charset="0"/>
              </a:rPr>
              <a:t>Ovog 5. aprila obilježili smo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30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godina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početka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opsade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Sarajeva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najduže opsade jednog grada u savremenoj historiji ratovanja koja je trajala puna 44 mjeseca. </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Za to vrijeme ubijeno je više od 11 hiljada civila, od kojih 1.601 dijete, a preko 50.000 civila je bilo lakše ili teže ranjeno. Procjenjuje se da je oko 500.000 projektila ispaljeno na grad za vrijeme opsade, dok je zabilježeno da je dana 22. jula 1993. godine na grad ispaljeno rekordnih 3.777 projektila. Na grad je dnevno u prosjeku ispaljivano 329 granata.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Svih 1.425 dana opsade, više od 380.000 ljudi živjelo je bez hrane, struje, vode i grijanja.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spcAft>
                <a:spcPts val="800"/>
              </a:spcAft>
            </a:pPr>
            <a:r>
              <a:rPr lang="it-IT" sz="3400" dirty="0">
                <a:latin typeface="Times New Roman" panose="02020603050405020304" pitchFamily="18" charset="0"/>
                <a:ea typeface="Calibri" panose="020F0502020204030204" pitchFamily="34" charset="0"/>
                <a:cs typeface="Times New Roman" panose="02020603050405020304" pitchFamily="18" charset="0"/>
              </a:rPr>
              <a:t>Il 5 aprile 2022 ha segnato il trentesimo anniversario dell'assedio di Sarajevo che è durato quarantaquattro mesi e che è stato il più lungo assedio di una città nella storia moderna della guerra.</a:t>
            </a:r>
          </a:p>
          <a:p>
            <a:pPr algn="just">
              <a:lnSpc>
                <a:spcPct val="115000"/>
              </a:lnSpc>
              <a:spcAft>
                <a:spcPts val="800"/>
              </a:spcAft>
            </a:pPr>
            <a:r>
              <a:rPr lang="it-IT" sz="3400" dirty="0">
                <a:latin typeface="Times New Roman" panose="02020603050405020304" pitchFamily="18" charset="0"/>
                <a:ea typeface="Calibri" panose="020F0502020204030204" pitchFamily="34" charset="0"/>
                <a:cs typeface="Times New Roman" panose="02020603050405020304" pitchFamily="18" charset="0"/>
              </a:rPr>
              <a:t>Durante l'assedio sono stati uccisi oltre 11.000 civili, di cui 1.601 bambini. Più di 50.000 civili sono stati feriti leggermente o gravemente. Si stima che durante l'assedio siano stati lanciati sulla città circa 500.000 proiettili e il 22 luglio 1993 si è registrato il numero record di 3.777 proiettili. Sulla città cadevano giornalmente in media 329 proiettili.</a:t>
            </a:r>
          </a:p>
          <a:p>
            <a:pPr algn="just">
              <a:lnSpc>
                <a:spcPct val="115000"/>
              </a:lnSpc>
              <a:spcAft>
                <a:spcPts val="800"/>
              </a:spcAft>
            </a:pPr>
            <a:r>
              <a:rPr lang="it-IT" sz="3400" dirty="0">
                <a:latin typeface="Times New Roman" panose="02020603050405020304" pitchFamily="18" charset="0"/>
                <a:ea typeface="Calibri" panose="020F0502020204030204" pitchFamily="34" charset="0"/>
                <a:cs typeface="Times New Roman" panose="02020603050405020304" pitchFamily="18" charset="0"/>
              </a:rPr>
              <a:t>Durante ogni 1.425 giorni di assedio, più di 380.000 persone vivevano senza cibo, elettricità, acqua e riscaldamento.</a:t>
            </a:r>
          </a:p>
          <a:p>
            <a:pPr marL="0" indent="0">
              <a:buNone/>
            </a:pPr>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p>
          <a:p>
            <a:r>
              <a:rPr lang="fr-FR" sz="3600" dirty="0" err="1"/>
              <a:t>ieri</a:t>
            </a:r>
            <a:r>
              <a:rPr lang="hr-BA" sz="3600" dirty="0"/>
              <a:t> e</a:t>
            </a:r>
            <a:r>
              <a:rPr lang="it-IT" sz="3600" dirty="0"/>
              <a:t> oggi</a:t>
            </a:r>
            <a:endParaRPr lang="fr-FR" sz="3600" dirty="0"/>
          </a:p>
          <a:p>
            <a:endParaRPr lang="fr-FR" sz="3600" dirty="0"/>
          </a:p>
        </p:txBody>
      </p:sp>
    </p:spTree>
    <p:extLst>
      <p:ext uri="{BB962C8B-B14F-4D97-AF65-F5344CB8AC3E}">
        <p14:creationId xmlns:p14="http://schemas.microsoft.com/office/powerpoint/2010/main" val="2715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Autofit/>
          </a:bodyPr>
          <a:lstStyle/>
          <a:p>
            <a:pPr algn="just">
              <a:lnSpc>
                <a:spcPct val="115000"/>
              </a:lnSpc>
              <a:spcAft>
                <a:spcPts val="800"/>
              </a:spcAft>
            </a:pP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Sarajevo nije posustalo! </a:t>
            </a:r>
            <a:r>
              <a:rPr lang="bs-Latn-BA" sz="1600" dirty="0" err="1">
                <a:effectLst/>
                <a:latin typeface="Times New Roman" panose="02020603050405020304" pitchFamily="18" charset="0"/>
                <a:ea typeface="Calibri" panose="020F0502020204030204" pitchFamily="34" charset="0"/>
                <a:cs typeface="Times New Roman" panose="02020603050405020304" pitchFamily="18" charset="0"/>
              </a:rPr>
              <a:t>Odolilo</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je, osnažen i još prkosniji,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ostajući grad koji voli ljude i kojeg ljudi vole.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L</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ijep</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i privlačan, sa fascinantnim graditeljskim skladom, sa duboko ukorijenjenom stoljetnom tradicijom tolerancije i </a:t>
            </a:r>
            <a:r>
              <a:rPr lang="hr-HR" sz="1600" dirty="0">
                <a:latin typeface="Times New Roman" panose="02020603050405020304" pitchFamily="18" charset="0"/>
                <a:ea typeface="Calibri" panose="020F0502020204030204" pitchFamily="34" charset="0"/>
                <a:cs typeface="Times New Roman" panose="02020603050405020304" pitchFamily="18" charset="0"/>
              </a:rPr>
              <a:t>zajedničkog života</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uvažavanja drugog i drugačijeg.</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To je stvorilo našu mirotvornu svijest, to je stvorilo naš interkulturni i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multietični</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način života,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odbranilo</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njegov antifašistički duh i sačuvalo njegovu prepoznatljivu otvorenost za sve kulture i sve religije.</a:t>
            </a:r>
            <a:r>
              <a:rPr lang="hr-H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bs-Latn-B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hijerarhiji životnih vrijednosti na prvo mjesto stavljamo mir!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Burna prošlost ovog grada neka nam svima bude opomena, ali i motiv da se uključimo u mirovne aktivnosti, kako bi promovirali kulturu mira, prije svega, dostojanstvo i svetost života svakoga čovjeka.</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nSpc>
                <a:spcPct val="120000"/>
              </a:lnSpc>
            </a:pPr>
            <a:r>
              <a:rPr lang="it-IT" sz="3700" dirty="0">
                <a:latin typeface="Times New Roman" panose="02020603050405020304" pitchFamily="18" charset="0"/>
                <a:ea typeface="Calibri" panose="020F0502020204030204" pitchFamily="34" charset="0"/>
                <a:cs typeface="Times New Roman" panose="02020603050405020304" pitchFamily="18" charset="0"/>
              </a:rPr>
              <a:t>La città di Sarajevo non si era arresa e aveva resistito! La città di Sarajevo è diventata ancora più forte e presenta più sfide. È rimasta la città che ama le persone e la città che la gente ama. È una bella città affascinante, conosciuta per la sua affascinante armonia architettonica, per la sua secolare tradizione di tolleranza e di vivere insieme, per il rispetto per l'altro e per il diverso. </a:t>
            </a:r>
          </a:p>
          <a:p>
            <a:pPr>
              <a:lnSpc>
                <a:spcPct val="120000"/>
              </a:lnSpc>
            </a:pPr>
            <a:r>
              <a:rPr lang="it-IT" sz="3700" dirty="0">
                <a:latin typeface="Times New Roman" panose="02020603050405020304" pitchFamily="18" charset="0"/>
                <a:ea typeface="Calibri" panose="020F0502020204030204" pitchFamily="34" charset="0"/>
                <a:cs typeface="Times New Roman" panose="02020603050405020304" pitchFamily="18" charset="0"/>
              </a:rPr>
              <a:t>Questo ha alimentato la nostra coscienza di costruttori di pace, il nostro modo di vivere interculturale e multietnico, ha protetto lo spirito antifascista della città e ha preservato la sua apertura a tutte le culture e religioni</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a:t>
            </a:r>
            <a:r>
              <a:rPr lang="hr-HR" sz="37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it-IT" sz="3700" dirty="0">
                <a:latin typeface="Times New Roman" panose="02020603050405020304" pitchFamily="18" charset="0"/>
                <a:ea typeface="Calibri" panose="020F0502020204030204" pitchFamily="34" charset="0"/>
                <a:cs typeface="Times New Roman" panose="02020603050405020304" pitchFamily="18" charset="0"/>
              </a:rPr>
              <a:t>Nella gerarchia dei valori che ci interessano, la pace occupa il primo posto! Il passato turbolento di questa città deve interpellare tutti noi, ma anche motivarci anzitutto a partecipare ad attività per la pace, a promuovere la cultura della pace, la dignità e la sacralità della vita di ogni uomo.</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p>
          <a:p>
            <a:r>
              <a:rPr lang="fr-FR" sz="3600" dirty="0" err="1"/>
              <a:t>ieri</a:t>
            </a:r>
            <a:r>
              <a:rPr lang="hr-BA" sz="3600" dirty="0"/>
              <a:t> e</a:t>
            </a:r>
            <a:r>
              <a:rPr lang="it-IT" sz="3600" dirty="0"/>
              <a:t> oggi</a:t>
            </a:r>
            <a:endParaRPr lang="fr-FR" sz="3600" dirty="0"/>
          </a:p>
        </p:txBody>
      </p:sp>
    </p:spTree>
    <p:extLst>
      <p:ext uri="{BB962C8B-B14F-4D97-AF65-F5344CB8AC3E}">
        <p14:creationId xmlns:p14="http://schemas.microsoft.com/office/powerpoint/2010/main" val="23301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danas izuzetno dinamičan i aktivan grad koji svoje potencijale nastoji na najbolji mogući način iskoristiti, na dobrobit svojih građana, koji su naš najjači resurs. </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Svoj potencijal vidimo i u mladim ljudima, koje trebamo ohrabriti i odgajati sa novom pozitivnom sviješću, univerzalnim vrijednostima i novim otvorenim perspektivama.</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i grad okrenut budućnosti. Želimo da budućnost Evrope gradimo zajedno s vama, ali i da damo svoj doprinos postizanju mira u svijetu. </a:t>
            </a:r>
          </a:p>
          <a:p>
            <a:pPr algn="just">
              <a:lnSpc>
                <a:spcPct val="115000"/>
              </a:lnSpc>
              <a:spcAft>
                <a:spcPts val="800"/>
              </a:spcAft>
            </a:pPr>
            <a:endParaRPr lang="bs-Latn-BA"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pPr>
            <a:r>
              <a:rPr lang="it-IT"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Oggi, la città di Sarajevo è una città molto attiva e dinamica che cerca di utilizzare le sue risorse nel miglior modo possibile, per il benessere dei suoi cittadini -  la più forte di tutte le nostre risorse. </a:t>
            </a:r>
          </a:p>
          <a:p>
            <a:pPr algn="just">
              <a:lnSpc>
                <a:spcPct val="115000"/>
              </a:lnSpc>
            </a:pPr>
            <a:r>
              <a:rPr lang="it-IT"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nostri giovani sono dotati di potenziale e noi dobbiamo incoraggiarli ed educarli con un nuovo spirito positivo, infondere loro valori universali e nuove prospettive aperte. </a:t>
            </a:r>
          </a:p>
          <a:p>
            <a:pPr algn="just">
              <a:lnSpc>
                <a:spcPct val="115000"/>
              </a:lnSpc>
            </a:pPr>
            <a:r>
              <a:rPr lang="it-IT"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Sarajevo è anche una città che guarda al futuro. Vogliamo costruire insieme a voi il futuro dell'Europa, ma anche contribuire al mantenimento della pace nel mondo</a:t>
            </a: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dirty="0"/>
          </a:p>
          <a:p>
            <a:pPr marL="0" indent="0">
              <a:buNone/>
            </a:pPr>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p>
          <a:p>
            <a:r>
              <a:rPr lang="fr-FR" sz="3600" dirty="0" err="1"/>
              <a:t>ieri</a:t>
            </a:r>
            <a:r>
              <a:rPr lang="hr-BA" sz="3600" dirty="0"/>
              <a:t> e</a:t>
            </a:r>
            <a:r>
              <a:rPr lang="it-IT" sz="3600" dirty="0"/>
              <a:t> oggi</a:t>
            </a:r>
            <a:endParaRPr lang="fr-FR" sz="3600" dirty="0"/>
          </a:p>
        </p:txBody>
      </p:sp>
    </p:spTree>
    <p:extLst>
      <p:ext uri="{BB962C8B-B14F-4D97-AF65-F5344CB8AC3E}">
        <p14:creationId xmlns:p14="http://schemas.microsoft.com/office/powerpoint/2010/main" val="15044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hr-BA" sz="2800" dirty="0"/>
              <a:t>Koje su glavne </a:t>
            </a:r>
            <a:r>
              <a:rPr lang="en-US" sz="2800" dirty="0" err="1"/>
              <a:t>aktualne</a:t>
            </a:r>
            <a:r>
              <a:rPr lang="en-US" sz="2800" dirty="0"/>
              <a:t> </a:t>
            </a:r>
            <a:r>
              <a:rPr lang="hr-BA" sz="2800" dirty="0"/>
              <a:t>poteškoće u odnosu na </a:t>
            </a:r>
            <a:r>
              <a:rPr lang="en-US" sz="2800" dirty="0"/>
              <a:t>”S</a:t>
            </a:r>
            <a:r>
              <a:rPr lang="hr-BA" sz="2800" dirty="0"/>
              <a:t>uživot u miru</a:t>
            </a:r>
            <a:r>
              <a:rPr lang="en-US" sz="2800" dirty="0"/>
              <a:t>”</a:t>
            </a:r>
            <a:r>
              <a:rPr lang="fr-FR" sz="28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20000"/>
              </a:lnSpc>
            </a:pPr>
            <a:r>
              <a:rPr lang="fr-FR" sz="4000" dirty="0" err="1">
                <a:latin typeface="Times New Roman" panose="02020603050405020304" pitchFamily="18" charset="0"/>
                <a:cs typeface="Times New Roman" panose="02020603050405020304" pitchFamily="18" charset="0"/>
              </a:rPr>
              <a:t>Kada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govorimo</a:t>
            </a:r>
            <a:r>
              <a:rPr lang="fr-FR" sz="4000" dirty="0">
                <a:latin typeface="Times New Roman" panose="02020603050405020304" pitchFamily="18" charset="0"/>
                <a:cs typeface="Times New Roman" panose="02020603050405020304" pitchFamily="18" charset="0"/>
              </a:rPr>
              <a:t> o </a:t>
            </a:r>
            <a:r>
              <a:rPr lang="fr-FR" sz="4000" dirty="0" err="1">
                <a:latin typeface="Times New Roman" panose="02020603050405020304" pitchFamily="18" charset="0"/>
                <a:cs typeface="Times New Roman" panose="02020603050405020304" pitchFamily="18" charset="0"/>
              </a:rPr>
              <a:t>glavnim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aktuelnim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poteškoćama</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odnosu</a:t>
            </a:r>
            <a:r>
              <a:rPr lang="fr-FR" sz="4000" dirty="0">
                <a:latin typeface="Times New Roman" panose="02020603050405020304" pitchFamily="18" charset="0"/>
                <a:cs typeface="Times New Roman" panose="02020603050405020304" pitchFamily="18" charset="0"/>
              </a:rPr>
              <a:t> na « </a:t>
            </a:r>
            <a:r>
              <a:rPr lang="fr-FR" sz="4000" dirty="0" err="1">
                <a:latin typeface="Times New Roman" panose="02020603050405020304" pitchFamily="18" charset="0"/>
                <a:cs typeface="Times New Roman" panose="02020603050405020304" pitchFamily="18" charset="0"/>
              </a:rPr>
              <a:t>Suživot</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miru</a:t>
            </a:r>
            <a:r>
              <a:rPr lang="fr-FR" sz="4000" dirty="0">
                <a:latin typeface="Times New Roman" panose="02020603050405020304" pitchFamily="18" charset="0"/>
                <a:cs typeface="Times New Roman" panose="02020603050405020304" pitchFamily="18" charset="0"/>
              </a:rPr>
              <a:t> », </a:t>
            </a:r>
            <a:r>
              <a:rPr lang="fr-FR" sz="4000" dirty="0" err="1">
                <a:latin typeface="Times New Roman" panose="02020603050405020304" pitchFamily="18" charset="0"/>
                <a:cs typeface="Times New Roman" panose="02020603050405020304" pitchFamily="18" charset="0"/>
              </a:rPr>
              <a:t>ono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što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bih</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istakla</a:t>
            </a:r>
            <a:r>
              <a:rPr lang="fr-FR" sz="4000" dirty="0">
                <a:latin typeface="Times New Roman" panose="02020603050405020304" pitchFamily="18" charset="0"/>
                <a:cs typeface="Times New Roman" panose="02020603050405020304" pitchFamily="18" charset="0"/>
              </a:rPr>
              <a:t> je </a:t>
            </a:r>
            <a:r>
              <a:rPr lang="fr-FR" sz="4000" dirty="0" err="1">
                <a:latin typeface="Times New Roman" panose="02020603050405020304" pitchFamily="18" charset="0"/>
                <a:cs typeface="Times New Roman" panose="02020603050405020304" pitchFamily="18" charset="0"/>
              </a:rPr>
              <a:t>politička</a:t>
            </a:r>
            <a:r>
              <a:rPr lang="fr-FR" sz="4000" dirty="0">
                <a:latin typeface="Times New Roman" panose="02020603050405020304" pitchFamily="18" charset="0"/>
                <a:cs typeface="Times New Roman" panose="02020603050405020304" pitchFamily="18" charset="0"/>
              </a:rPr>
              <a:t> i </a:t>
            </a:r>
            <a:r>
              <a:rPr lang="fr-FR" sz="4000" dirty="0" err="1">
                <a:latin typeface="Times New Roman" panose="02020603050405020304" pitchFamily="18" charset="0"/>
                <a:cs typeface="Times New Roman" panose="02020603050405020304" pitchFamily="18" charset="0"/>
              </a:rPr>
              <a:t>ekonomska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situacija</a:t>
            </a:r>
            <a:r>
              <a:rPr lang="fr-FR" sz="4000" dirty="0">
                <a:latin typeface="Times New Roman" panose="02020603050405020304" pitchFamily="18" charset="0"/>
                <a:cs typeface="Times New Roman" panose="02020603050405020304" pitchFamily="18" charset="0"/>
              </a:rPr>
              <a:t>, te </a:t>
            </a:r>
            <a:r>
              <a:rPr lang="bs-Latn-BA" sz="4000" dirty="0">
                <a:latin typeface="Times New Roman" panose="02020603050405020304" pitchFamily="18" charset="0"/>
                <a:ea typeface="Calibri" panose="020F0502020204030204" pitchFamily="34" charset="0"/>
                <a:cs typeface="Times New Roman" panose="02020603050405020304" pitchFamily="18" charset="0"/>
              </a:rPr>
              <a:t>unutrašnji i vanjski pritisci i izazovi</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sa</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kojima</a:t>
            </a:r>
            <a:r>
              <a:rPr lang="en-GB" sz="4000" dirty="0">
                <a:latin typeface="Times New Roman" panose="02020603050405020304" pitchFamily="18" charset="0"/>
                <a:ea typeface="Calibri" panose="020F0502020204030204" pitchFamily="34" charset="0"/>
                <a:cs typeface="Times New Roman" panose="02020603050405020304" pitchFamily="18" charset="0"/>
              </a:rPr>
              <a:t> se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svakodnevno</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suočava</a:t>
            </a:r>
            <a:r>
              <a:rPr lang="fr-FR" sz="4000" dirty="0">
                <a:latin typeface="Times New Roman" panose="02020603050405020304" pitchFamily="18" charset="0"/>
                <a:cs typeface="Times New Roman" panose="02020603050405020304" pitchFamily="18" charset="0"/>
              </a:rPr>
              <a:t> ne </a:t>
            </a:r>
            <a:r>
              <a:rPr lang="fr-FR" sz="4000" dirty="0" err="1">
                <a:latin typeface="Times New Roman" panose="02020603050405020304" pitchFamily="18" charset="0"/>
                <a:cs typeface="Times New Roman" panose="02020603050405020304" pitchFamily="18" charset="0"/>
              </a:rPr>
              <a:t>samo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grad</a:t>
            </a:r>
            <a:r>
              <a:rPr lang="fr-FR" sz="4000" dirty="0">
                <a:latin typeface="Times New Roman" panose="02020603050405020304" pitchFamily="18" charset="0"/>
                <a:cs typeface="Times New Roman" panose="02020603050405020304" pitchFamily="18" charset="0"/>
              </a:rPr>
              <a:t> Sarajevo </a:t>
            </a:r>
            <a:r>
              <a:rPr lang="fr-FR" sz="4000" dirty="0" err="1">
                <a:latin typeface="Times New Roman" panose="02020603050405020304" pitchFamily="18" charset="0"/>
                <a:cs typeface="Times New Roman" panose="02020603050405020304" pitchFamily="18" charset="0"/>
              </a:rPr>
              <a:t>nego</a:t>
            </a:r>
            <a:r>
              <a:rPr lang="fr-FR" sz="4000" dirty="0">
                <a:latin typeface="Times New Roman" panose="02020603050405020304" pitchFamily="18" charset="0"/>
                <a:cs typeface="Times New Roman" panose="02020603050405020304" pitchFamily="18" charset="0"/>
              </a:rPr>
              <a:t> Bosna i </a:t>
            </a:r>
            <a:r>
              <a:rPr lang="fr-FR" sz="4000" dirty="0" err="1">
                <a:latin typeface="Times New Roman" panose="02020603050405020304" pitchFamily="18" charset="0"/>
                <a:cs typeface="Times New Roman" panose="02020603050405020304" pitchFamily="18" charset="0"/>
              </a:rPr>
              <a:t>Hercegovina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uopće</a:t>
            </a:r>
            <a:r>
              <a:rPr lang="hr-BA" sz="4000" dirty="0">
                <a:latin typeface="Times New Roman" panose="02020603050405020304" pitchFamily="18" charset="0"/>
                <a:cs typeface="Times New Roman" panose="02020603050405020304" pitchFamily="18" charset="0"/>
              </a:rPr>
              <a:t>. </a:t>
            </a:r>
            <a:endParaRPr lang="fr-FR" sz="4000" dirty="0">
              <a:latin typeface="Times New Roman" panose="02020603050405020304" pitchFamily="18" charset="0"/>
              <a:cs typeface="Times New Roman" panose="02020603050405020304" pitchFamily="18" charset="0"/>
            </a:endParaRPr>
          </a:p>
          <a:p>
            <a:pPr algn="just">
              <a:lnSpc>
                <a:spcPct val="120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N</a:t>
            </a:r>
            <a:r>
              <a:rPr lang="hr-BA" sz="4000" dirty="0">
                <a:effectLst/>
                <a:latin typeface="Times New Roman" panose="02020603050405020304" pitchFamily="18" charset="0"/>
                <a:ea typeface="Calibri" panose="020F0502020204030204" pitchFamily="34" charset="0"/>
                <a:cs typeface="Times New Roman" panose="02020603050405020304" pitchFamily="18" charset="0"/>
              </a:rPr>
              <a:t>epoštivanje i neuvažavanje, pritisci i strah ne smiju određivati našu budućnost.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Zato je danas više nego ikad izražena potreba za političkom, ljudskom pa i svakom drugom hrabrošću, koju je Sarajevo u više od pet i po stoljeća svoje historije uvijek imalo.</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20000"/>
              </a:lnSpc>
            </a:pPr>
            <a:r>
              <a:rPr lang="it-IT" sz="3800" dirty="0">
                <a:latin typeface="Times New Roman" panose="02020603050405020304" pitchFamily="18" charset="0"/>
                <a:ea typeface="Calibri" panose="020F0502020204030204" pitchFamily="34" charset="0"/>
                <a:cs typeface="Times New Roman" panose="02020603050405020304" pitchFamily="18" charset="0"/>
              </a:rPr>
              <a:t>Le principali difficoltà attuali del «Vivere insieme in pace» che la città di Sarajevo deve affrontare quotidianamente sono soprattutto la situazione politica ed economica e le pressioni interne ed esterne. Queste sono le sfide che la città di Sarajevo deve affrontare, ma anche la Bosnia-Erzegovina in generale. </a:t>
            </a:r>
          </a:p>
          <a:p>
            <a:pPr algn="just">
              <a:lnSpc>
                <a:spcPct val="120000"/>
              </a:lnSpc>
            </a:pPr>
            <a:r>
              <a:rPr lang="it-IT" sz="3800" dirty="0">
                <a:latin typeface="Times New Roman" panose="02020603050405020304" pitchFamily="18" charset="0"/>
                <a:ea typeface="Calibri" panose="020F0502020204030204" pitchFamily="34" charset="0"/>
                <a:cs typeface="Times New Roman" panose="02020603050405020304" pitchFamily="18" charset="0"/>
              </a:rPr>
              <a:t>L'inosservanza e il disprezzo, le pressioni e le paure non devono determinare il nostro futuro. </a:t>
            </a:r>
          </a:p>
          <a:p>
            <a:pPr algn="just">
              <a:lnSpc>
                <a:spcPct val="120000"/>
              </a:lnSpc>
            </a:pPr>
            <a:r>
              <a:rPr lang="it-IT" sz="3800" dirty="0">
                <a:latin typeface="Times New Roman" panose="02020603050405020304" pitchFamily="18" charset="0"/>
                <a:ea typeface="Calibri" panose="020F0502020204030204" pitchFamily="34" charset="0"/>
                <a:cs typeface="Times New Roman" panose="02020603050405020304" pitchFamily="18" charset="0"/>
              </a:rPr>
              <a:t>Per questo oggi abbiamo più che mai bisogno di coraggio politico e di coraggio umano, ma anche di ogni altro tipo di coraggio che la città di Sarajevo ha sempre dimostrato per oltre cinque secoli e mezzo della sua storia.</a:t>
            </a:r>
          </a:p>
          <a:p>
            <a:endParaRPr lang="fr-FR" sz="3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it-IT" sz="3600" dirty="0"/>
              <a:t>Quali sono le grandi difficoltà attuali rispetto al «Vivere insieme in pace»?</a:t>
            </a:r>
          </a:p>
        </p:txBody>
      </p:sp>
    </p:spTree>
    <p:extLst>
      <p:ext uri="{BB962C8B-B14F-4D97-AF65-F5344CB8AC3E}">
        <p14:creationId xmlns:p14="http://schemas.microsoft.com/office/powerpoint/2010/main" val="27805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25000" lnSpcReduction="20000"/>
          </a:bodyPr>
          <a:lstStyle/>
          <a:p>
            <a:pPr algn="just">
              <a:lnSpc>
                <a:spcPct val="120000"/>
              </a:lnSpc>
            </a:pPr>
            <a:r>
              <a:rPr lang="fr-FR" sz="6400" dirty="0" err="1">
                <a:latin typeface="Times New Roman" panose="02020603050405020304" pitchFamily="18" charset="0"/>
                <a:cs typeface="Times New Roman" panose="02020603050405020304" pitchFamily="18" charset="0"/>
              </a:rPr>
              <a:t>Današnje</a:t>
            </a:r>
            <a:r>
              <a:rPr lang="fr-FR" sz="6400" dirty="0">
                <a:latin typeface="Times New Roman" panose="02020603050405020304" pitchFamily="18" charset="0"/>
                <a:cs typeface="Times New Roman" panose="02020603050405020304" pitchFamily="18" charset="0"/>
              </a:rPr>
              <a:t> Sarajevo i </a:t>
            </a:r>
            <a:r>
              <a:rPr lang="fr-FR" sz="6400" dirty="0" err="1">
                <a:latin typeface="Times New Roman" panose="02020603050405020304" pitchFamily="18" charset="0"/>
                <a:cs typeface="Times New Roman" panose="02020603050405020304" pitchFamily="18" charset="0"/>
              </a:rPr>
              <a:t>pored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brojnih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otežavajućih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okolnosti</a:t>
            </a:r>
            <a:r>
              <a:rPr lang="fr-FR" sz="6400" dirty="0">
                <a:latin typeface="Times New Roman" panose="02020603050405020304" pitchFamily="18" charset="0"/>
                <a:cs typeface="Times New Roman" panose="02020603050405020304" pitchFamily="18" charset="0"/>
              </a:rPr>
              <a:t>, je </a:t>
            </a:r>
            <a:r>
              <a:rPr lang="fr-FR" sz="6400" dirty="0" err="1">
                <a:latin typeface="Times New Roman" panose="02020603050405020304" pitchFamily="18" charset="0"/>
                <a:cs typeface="Times New Roman" panose="02020603050405020304" pitchFamily="18" charset="0"/>
              </a:rPr>
              <a:t>izuzetno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dinamičan</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aktivan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potencijale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resurse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nastoji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najbolji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mogući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način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iskoristiti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dobrobit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građanki</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građana</a:t>
            </a:r>
            <a:r>
              <a:rPr lang="fr-FR" sz="6400" dirty="0">
                <a:latin typeface="Times New Roman" panose="02020603050405020304" pitchFamily="18" charset="0"/>
                <a:cs typeface="Times New Roman" panose="02020603050405020304" pitchFamily="18" charset="0"/>
              </a:rPr>
              <a:t>.</a:t>
            </a:r>
          </a:p>
          <a:p>
            <a:pPr algn="just">
              <a:lnSpc>
                <a:spcPct val="120000"/>
              </a:lnSpc>
            </a:pP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Sarajevo </a:t>
            </a:r>
            <a:r>
              <a:rPr lang="fr-FR" sz="6400" dirty="0" err="1">
                <a:latin typeface="Times New Roman" panose="02020603050405020304" pitchFamily="18" charset="0"/>
                <a:cs typeface="Times New Roman" panose="02020603050405020304" pitchFamily="18" charset="0"/>
              </a:rPr>
              <a:t>podržava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projekte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organizacija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civilnog</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društva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imaju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cilj</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promociju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tolerancije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inkluzije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nenasilja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ravnopravnosti</a:t>
            </a:r>
            <a:r>
              <a:rPr lang="fr-FR" sz="6400" dirty="0">
                <a:latin typeface="Times New Roman" panose="02020603050405020304" pitchFamily="18" charset="0"/>
                <a:cs typeface="Times New Roman" panose="02020603050405020304" pitchFamily="18" charset="0"/>
              </a:rPr>
              <a:t>, rad </a:t>
            </a:r>
            <a:r>
              <a:rPr lang="fr-FR" sz="6400" dirty="0" err="1">
                <a:latin typeface="Times New Roman" panose="02020603050405020304" pitchFamily="18" charset="0"/>
                <a:cs typeface="Times New Roman" panose="02020603050405020304" pitchFamily="18" charset="0"/>
              </a:rPr>
              <a:t>nacionalnih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udruženja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vjerskih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zajednica</a:t>
            </a:r>
            <a:r>
              <a:rPr lang="fr-FR" sz="6400" dirty="0">
                <a:latin typeface="Times New Roman" panose="02020603050405020304" pitchFamily="18" charset="0"/>
                <a:cs typeface="Times New Roman" panose="02020603050405020304" pitchFamily="18" charset="0"/>
              </a:rPr>
              <a:t>. </a:t>
            </a:r>
          </a:p>
          <a:p>
            <a:pPr algn="just">
              <a:lnSpc>
                <a:spcPct val="120000"/>
              </a:lnSpc>
            </a:pPr>
            <a:r>
              <a:rPr lang="fr-FR" sz="6400" dirty="0">
                <a:latin typeface="Times New Roman" panose="02020603050405020304" pitchFamily="18" charset="0"/>
                <a:cs typeface="Times New Roman" panose="02020603050405020304" pitchFamily="18" charset="0"/>
              </a:rPr>
              <a:t>Sarajevo </a:t>
            </a:r>
            <a:r>
              <a:rPr lang="fr-FR" sz="6400" dirty="0" err="1">
                <a:latin typeface="Times New Roman" panose="02020603050405020304" pitchFamily="18" charset="0"/>
                <a:cs typeface="Times New Roman" panose="02020603050405020304" pitchFamily="18" charset="0"/>
              </a:rPr>
              <a:t>gradimo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prijestonicu</a:t>
            </a:r>
            <a:r>
              <a:rPr lang="fr-FR" sz="6400" dirty="0">
                <a:latin typeface="Times New Roman" panose="02020603050405020304" pitchFamily="18" charset="0"/>
                <a:cs typeface="Times New Roman" panose="02020603050405020304" pitchFamily="18" charset="0"/>
              </a:rPr>
              <a:t> mira,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želi</a:t>
            </a:r>
            <a:r>
              <a:rPr lang="fr-FR" sz="6400" dirty="0">
                <a:latin typeface="Times New Roman" panose="02020603050405020304" pitchFamily="18" charset="0"/>
                <a:cs typeface="Times New Roman" panose="02020603050405020304" pitchFamily="18" charset="0"/>
              </a:rPr>
              <a:t> da se </a:t>
            </a:r>
            <a:r>
              <a:rPr lang="fr-FR" sz="6400" dirty="0" err="1">
                <a:latin typeface="Times New Roman" panose="02020603050405020304" pitchFamily="18" charset="0"/>
                <a:cs typeface="Times New Roman" panose="02020603050405020304" pitchFamily="18" charset="0"/>
              </a:rPr>
              <a:t>njegovo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tragično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iskustvo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iz</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nedavne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prošlosti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nikada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nigdje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nikome</a:t>
            </a:r>
            <a:r>
              <a:rPr lang="fr-FR" sz="6400" dirty="0">
                <a:latin typeface="Times New Roman" panose="02020603050405020304" pitchFamily="18" charset="0"/>
                <a:cs typeface="Times New Roman" panose="02020603050405020304" pitchFamily="18" charset="0"/>
              </a:rPr>
              <a:t> ne </a:t>
            </a:r>
            <a:r>
              <a:rPr lang="fr-FR" sz="6400" dirty="0" err="1">
                <a:latin typeface="Times New Roman" panose="02020603050405020304" pitchFamily="18" charset="0"/>
                <a:cs typeface="Times New Roman" panose="02020603050405020304" pitchFamily="18" charset="0"/>
              </a:rPr>
              <a:t>ponovi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dijaloga</a:t>
            </a:r>
            <a:r>
              <a:rPr lang="fr-FR" sz="6400" dirty="0">
                <a:latin typeface="Times New Roman" panose="02020603050405020304" pitchFamily="18" charset="0"/>
                <a:cs typeface="Times New Roman" panose="02020603050405020304" pitchFamily="18" charset="0"/>
              </a:rPr>
              <a:t> sa </a:t>
            </a:r>
            <a:r>
              <a:rPr lang="fr-FR" sz="6400" dirty="0" err="1">
                <a:latin typeface="Times New Roman" panose="02020603050405020304" pitchFamily="18" charset="0"/>
                <a:cs typeface="Times New Roman" panose="02020603050405020304" pitchFamily="18" charset="0"/>
              </a:rPr>
              <a:t>porukom</a:t>
            </a:r>
            <a:r>
              <a:rPr lang="fr-FR" sz="6400" dirty="0">
                <a:latin typeface="Times New Roman" panose="02020603050405020304" pitchFamily="18" charset="0"/>
                <a:cs typeface="Times New Roman" panose="02020603050405020304" pitchFamily="18" charset="0"/>
              </a:rPr>
              <a:t> da </a:t>
            </a:r>
            <a:r>
              <a:rPr lang="fr-FR" sz="6400" dirty="0" err="1">
                <a:latin typeface="Times New Roman" panose="02020603050405020304" pitchFamily="18" charset="0"/>
                <a:cs typeface="Times New Roman" panose="02020603050405020304" pitchFamily="18" charset="0"/>
              </a:rPr>
              <a:t>poštujemo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jedni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druge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uvažavamo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naše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različitosti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kako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bismo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gradili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bolju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budućnost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sebe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ali</a:t>
            </a:r>
            <a:r>
              <a:rPr lang="fr-FR" sz="6400" dirty="0">
                <a:latin typeface="Times New Roman" panose="02020603050405020304" pitchFamily="18" charset="0"/>
                <a:cs typeface="Times New Roman" panose="02020603050405020304" pitchFamily="18" charset="0"/>
              </a:rPr>
              <a:t> i one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će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doći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poslije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a:t>
            </a:r>
            <a:r>
              <a:rPr lang="fr-FR" sz="6400" dirty="0">
                <a:latin typeface="Times New Roman" panose="02020603050405020304" pitchFamily="18" charset="0"/>
                <a:cs typeface="Times New Roman" panose="02020603050405020304" pitchFamily="18" charset="0"/>
              </a:rPr>
              <a:t>.</a:t>
            </a:r>
          </a:p>
          <a:p>
            <a:pPr algn="just">
              <a:lnSpc>
                <a:spcPct val="120000"/>
              </a:lnSpc>
            </a:pPr>
            <a:endParaRPr lang="fr-FR" sz="4000" dirty="0" err="1">
              <a:latin typeface="Times New Roman" panose="02020603050405020304" pitchFamily="18"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25000" lnSpcReduction="20000"/>
          </a:bodyPr>
          <a:lstStyle/>
          <a:p>
            <a:pPr algn="just">
              <a:lnSpc>
                <a:spcPct val="115000"/>
              </a:lnSpc>
            </a:pPr>
            <a:r>
              <a:rPr lang="it-IT"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Nonostante molte circostanze sfavorevoli, la città di Sarajevo è oggi una città molto attiva e dinamica che cerca di utilizzare il suo potenziale e le sue risorse nel miglior modo possibile, al servizio del benessere dei suoi cittadini. </a:t>
            </a:r>
          </a:p>
          <a:p>
            <a:pPr algn="just">
              <a:lnSpc>
                <a:spcPct val="115000"/>
              </a:lnSpc>
            </a:pPr>
            <a:r>
              <a:rPr lang="it-IT"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città di Sarajevo sostiene progetti di organizzazioni della società civile il cui scopo è la promozione della tolleranza, dell'integrazione sociale, della non violenza e dell'uguaglianza, delle attività di associazioni nazionali e di comunità religiose. </a:t>
            </a:r>
          </a:p>
          <a:p>
            <a:pPr algn="just">
              <a:lnSpc>
                <a:spcPct val="115000"/>
              </a:lnSpc>
            </a:pPr>
            <a:r>
              <a:rPr lang="it-IT"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Stiamo costruendo la città di Sarajevo come capitale della pace, una città che vuole che nessuno, da nessuna parte, abbia mai più la tragica esperienza del suo recente passato, una città del dialogo che consegna il messaggio del rispetto reciproco e della considerazione delle nostre differenze, per creare un futuro migliore per noi ma anche per coloro che ci succederanno.</a:t>
            </a:r>
          </a:p>
          <a:p>
            <a:pPr algn="just">
              <a:lnSpc>
                <a:spcPct val="115000"/>
              </a:lnSpc>
            </a:pPr>
            <a:endParaRPr lang="fr-FR" sz="4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4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5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it-IT" sz="3600" dirty="0"/>
              <a:t>Quali sono le grandi difficoltà attuali rispetto al «Vivere insieme in pace»?</a:t>
            </a:r>
          </a:p>
          <a:p>
            <a:endParaRPr lang="fr-FR" sz="3600" dirty="0"/>
          </a:p>
        </p:txBody>
      </p:sp>
    </p:spTree>
    <p:extLst>
      <p:ext uri="{BB962C8B-B14F-4D97-AF65-F5344CB8AC3E}">
        <p14:creationId xmlns:p14="http://schemas.microsoft.com/office/powerpoint/2010/main" val="32389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1912</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Arial Black</vt:lpstr>
      <vt:lpstr>Times New Roman</vt:lpstr>
      <vt:lpstr>Thème Office</vt:lpstr>
      <vt:lpstr>Presentazione standard di PowerPoint</vt:lpstr>
      <vt:lpstr>Suživot u Sarajevu  Sarajevo, ieri ed oggi</vt:lpstr>
      <vt:lpstr>Sarajevo, jučer i danas</vt:lpstr>
      <vt:lpstr>Sarajevo, jučer i danas</vt:lpstr>
      <vt:lpstr>Sarajevo, jučer i danas</vt:lpstr>
      <vt:lpstr>Sarajevo, jučer i danas</vt:lpstr>
      <vt:lpstr>Sarajevo, jučer i danas</vt:lpstr>
      <vt:lpstr>Koje su glavne aktualne poteškoće u odnosu na ”Suživot u miru”?</vt:lpstr>
      <vt:lpstr>Koju politiku grad i opština primjenjuju u razvoju “zajedničkog života u miru”?</vt:lpstr>
      <vt:lpstr>Koju politiku grad i opština primjenjuju u razvoju “zajedničkog života u miru”?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Giovanni</cp:lastModifiedBy>
  <cp:revision>33</cp:revision>
  <dcterms:created xsi:type="dcterms:W3CDTF">2023-05-07T14:27:10Z</dcterms:created>
  <dcterms:modified xsi:type="dcterms:W3CDTF">2023-05-12T13:48:43Z</dcterms:modified>
</cp:coreProperties>
</file>